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embedTrueTypeFonts="1" saveSubsetFonts="1">
  <p:sldMasterIdLst>
    <p:sldMasterId id="2147483648" r:id="rId1"/>
  </p:sldMasterIdLst>
  <p:notesMasterIdLst>
    <p:notesMasterId r:id="rId26"/>
  </p:notesMasterIdLst>
  <p:sldIdLst>
    <p:sldId id="256" r:id="rId2"/>
    <p:sldId id="269" r:id="rId3"/>
    <p:sldId id="303" r:id="rId4"/>
    <p:sldId id="304" r:id="rId5"/>
    <p:sldId id="310" r:id="rId6"/>
    <p:sldId id="264" r:id="rId7"/>
    <p:sldId id="274" r:id="rId8"/>
    <p:sldId id="276" r:id="rId9"/>
    <p:sldId id="277" r:id="rId10"/>
    <p:sldId id="305" r:id="rId11"/>
    <p:sldId id="281" r:id="rId12"/>
    <p:sldId id="291" r:id="rId13"/>
    <p:sldId id="292" r:id="rId14"/>
    <p:sldId id="282" r:id="rId15"/>
    <p:sldId id="293" r:id="rId16"/>
    <p:sldId id="306" r:id="rId17"/>
    <p:sldId id="308" r:id="rId18"/>
    <p:sldId id="307" r:id="rId19"/>
    <p:sldId id="283" r:id="rId20"/>
    <p:sldId id="299" r:id="rId21"/>
    <p:sldId id="309" r:id="rId22"/>
    <p:sldId id="287" r:id="rId23"/>
    <p:sldId id="295" r:id="rId24"/>
    <p:sldId id="311"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IRANSans" panose="020B0506030804020204" pitchFamily="34" charset="-78"/>
      <p:regular r:id="rId33"/>
      <p:bold r:id="rId34"/>
    </p:embeddedFont>
  </p:embeddedFontLst>
  <p:defaultText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5006" autoAdjust="0"/>
    <p:restoredTop sz="66895" autoAdjust="0"/>
  </p:normalViewPr>
  <p:slideViewPr>
    <p:cSldViewPr snapToGrid="0">
      <p:cViewPr varScale="1">
        <p:scale>
          <a:sx n="55" d="100"/>
          <a:sy n="55" d="100"/>
        </p:scale>
        <p:origin x="1742"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88BAC7E5-1D87-49B1-AB73-351BA8EB15A2}" type="datetimeFigureOut">
              <a:rPr lang="fa-IR" smtClean="0"/>
              <a:t>12/04/1445</a:t>
            </a:fld>
            <a:endParaRPr lang="fa-I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fa-I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6" name="Footer Placeholder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fa-IR"/>
          </a:p>
        </p:txBody>
      </p:sp>
      <p:sp>
        <p:nvSpPr>
          <p:cNvPr id="7" name="Slide Number Placeholder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166C2E81-F5EA-4F8B-B660-7CAEFC390BE9}" type="slidenum">
              <a:rPr lang="fa-IR" smtClean="0"/>
              <a:t>‹#›</a:t>
            </a:fld>
            <a:endParaRPr lang="fa-IR"/>
          </a:p>
        </p:txBody>
      </p:sp>
    </p:spTree>
    <p:extLst>
      <p:ext uri="{BB962C8B-B14F-4D97-AF65-F5344CB8AC3E}">
        <p14:creationId xmlns:p14="http://schemas.microsoft.com/office/powerpoint/2010/main" val="80778909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a:t>
            </a:fld>
            <a:endParaRPr lang="fa-IR"/>
          </a:p>
        </p:txBody>
      </p:sp>
    </p:spTree>
    <p:extLst>
      <p:ext uri="{BB962C8B-B14F-4D97-AF65-F5344CB8AC3E}">
        <p14:creationId xmlns:p14="http://schemas.microsoft.com/office/powerpoint/2010/main" val="41322547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میانگین واقعی وزن شما بر اساس اظهار</a:t>
            </a:r>
            <a:r>
              <a:rPr lang="fa-IR" baseline="0" dirty="0"/>
              <a:t> خودتون ۷۲.۵ کیلوگرم بود. و فکر می‌کنید میانگین حدس‌هایی که در مورد وزن بقیه شرکت‌کنندگان زده بودید چند شده؟</a:t>
            </a:r>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12</a:t>
            </a:fld>
            <a:endParaRPr lang="fa-IR"/>
          </a:p>
        </p:txBody>
      </p:sp>
    </p:spTree>
    <p:extLst>
      <p:ext uri="{BB962C8B-B14F-4D97-AF65-F5344CB8AC3E}">
        <p14:creationId xmlns:p14="http://schemas.microsoft.com/office/powerpoint/2010/main" val="9795988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۷۲.۳ کیلوگرم. شگفت‌انگیزه. شما بدون که هیچ اطلاعی از وزن بقیه داشته باشید</a:t>
            </a:r>
            <a:r>
              <a:rPr lang="fa-IR" baseline="0" dirty="0"/>
              <a:t> حدس‌هایی زدید که میانگین اونها تنها ۲۰۰ گرم با مقدار اصلی تفاوت داشت. یعنی فقط ۲ صدم درصد.</a:t>
            </a:r>
          </a:p>
          <a:p>
            <a:endParaRPr lang="fa-IR" dirty="0"/>
          </a:p>
          <a:p>
            <a:r>
              <a:rPr lang="fa-IR" dirty="0"/>
              <a:t>فرانسيس گالتون دانشمند انگلیسی و پسرعمه</a:t>
            </a:r>
            <a:r>
              <a:rPr lang="fa-IR" baseline="0" dirty="0"/>
              <a:t> داروین </a:t>
            </a:r>
            <a:r>
              <a:rPr lang="fa-IR" dirty="0"/>
              <a:t>در ۱۹۰۶ همچین پیمایشی رو در مورد وزن گاو‌ها انجام داده بود. مجموعا ٧٨٧ نظر داده شده بود. ميانگينِ نظرات جمعيت ۱۲۱۲ پوند بود و وزن واقعی گاو ۱۲۰۸ پوند بود!</a:t>
            </a:r>
          </a:p>
        </p:txBody>
      </p:sp>
      <p:sp>
        <p:nvSpPr>
          <p:cNvPr id="4" name="Slide Number Placeholder 3"/>
          <p:cNvSpPr>
            <a:spLocks noGrp="1"/>
          </p:cNvSpPr>
          <p:nvPr>
            <p:ph type="sldNum" sz="quarter" idx="10"/>
          </p:nvPr>
        </p:nvSpPr>
        <p:spPr/>
        <p:txBody>
          <a:bodyPr/>
          <a:lstStyle/>
          <a:p>
            <a:fld id="{166C2E81-F5EA-4F8B-B660-7CAEFC390BE9}" type="slidenum">
              <a:rPr lang="fa-IR" smtClean="0"/>
              <a:t>13</a:t>
            </a:fld>
            <a:endParaRPr lang="fa-IR"/>
          </a:p>
        </p:txBody>
      </p:sp>
    </p:spTree>
    <p:extLst>
      <p:ext uri="{BB962C8B-B14F-4D97-AF65-F5344CB8AC3E}">
        <p14:creationId xmlns:p14="http://schemas.microsoft.com/office/powerpoint/2010/main" val="3659830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بریم سراغ سوال بعدی.</a:t>
            </a:r>
            <a:r>
              <a:rPr lang="fa-IR" baseline="0" dirty="0"/>
              <a:t> شما به طور میانگین طبق اضهار نظر در مورد خودتون تقریبا 80٪ از شما احساس خوشبختی می‌کنه. یعنی از هر ۱۰ نفر ۸ نفر. </a:t>
            </a:r>
          </a:p>
          <a:p>
            <a:r>
              <a:rPr lang="fa-IR" baseline="0" dirty="0"/>
              <a:t>فکر می‌کنید حدس شما در مورد احساس خوشبختی بقیه شرکت‌کنندگان تداکس چند بود؟</a:t>
            </a:r>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14</a:t>
            </a:fld>
            <a:endParaRPr lang="fa-IR"/>
          </a:p>
        </p:txBody>
      </p:sp>
    </p:spTree>
    <p:extLst>
      <p:ext uri="{BB962C8B-B14F-4D97-AF65-F5344CB8AC3E}">
        <p14:creationId xmlns:p14="http://schemas.microsoft.com/office/powerpoint/2010/main" val="866142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dirty="0"/>
              <a:t>52 درصد. شما فکر می‌کردید</a:t>
            </a:r>
            <a:r>
              <a:rPr lang="fa-IR" baseline="0" dirty="0"/>
              <a:t> تنها از هر ۱۰ نفر تنها ۵ نفر از بقیه شرکت‌کننده‌ها احساس خوشبختی می‌کنند. نزدیک 35٪ اشتباه. در مقابل ۲صدم درصد اشتباهی که در مورد وزن داشتید.</a:t>
            </a:r>
          </a:p>
          <a:p>
            <a:pPr marL="0" marR="0" indent="0" algn="r" defTabSz="914400" rtl="1" eaLnBrk="1" fontAlgn="auto" latinLnBrk="0" hangingPunct="1">
              <a:lnSpc>
                <a:spcPct val="100000"/>
              </a:lnSpc>
              <a:spcBef>
                <a:spcPts val="0"/>
              </a:spcBef>
              <a:spcAft>
                <a:spcPts val="0"/>
              </a:spcAft>
              <a:buClrTx/>
              <a:buSzTx/>
              <a:buFontTx/>
              <a:buNone/>
              <a:tabLst/>
              <a:defRPr/>
            </a:pPr>
            <a:r>
              <a:rPr lang="fa-IR" dirty="0"/>
              <a:t>من</a:t>
            </a:r>
            <a:r>
              <a:rPr lang="fa-IR" baseline="0" dirty="0"/>
              <a:t> دانشمند علوم اجتماعی و روانشناسی نیستم تا بتونم ادعا کنم روش و نتایج این تحقیق ساده به اندازه کافی معتبره ولی نتیجه‌ای که می‌گیرم اینه که </a:t>
            </a:r>
            <a:endParaRPr lang="fa-IR" dirty="0"/>
          </a:p>
          <a:p>
            <a:pPr marL="0" marR="0" indent="0" algn="r" defTabSz="914400" rtl="1" eaLnBrk="1" fontAlgn="auto" latinLnBrk="0" hangingPunct="1">
              <a:lnSpc>
                <a:spcPct val="100000"/>
              </a:lnSpc>
              <a:spcBef>
                <a:spcPts val="0"/>
              </a:spcBef>
              <a:spcAft>
                <a:spcPts val="0"/>
              </a:spcAft>
              <a:buClrTx/>
              <a:buSzTx/>
              <a:buFontTx/>
              <a:buNone/>
              <a:tabLst/>
              <a:defRPr/>
            </a:pPr>
            <a:r>
              <a:rPr lang="fa-IR" dirty="0"/>
              <a:t>ما در تخمین متغیرهای</a:t>
            </a:r>
            <a:r>
              <a:rPr lang="fa-IR" baseline="0" dirty="0"/>
              <a:t> </a:t>
            </a:r>
            <a:r>
              <a:rPr lang="fa-IR" dirty="0"/>
              <a:t>کیفی زندگی‌مون ظاهرا بسیار بدبین یا بسیار خوشبینیم. در هر صورت اشتباه زیادی می‌کنیم. در حالی که در تخمین</a:t>
            </a:r>
            <a:r>
              <a:rPr lang="fa-IR" baseline="0" dirty="0"/>
              <a:t> متغیرهای </a:t>
            </a:r>
            <a:r>
              <a:rPr lang="fa-IR" dirty="0"/>
              <a:t>کمی تقریبا دقیقیم. این کارکرد میانگین گیری مغز انسان است</a:t>
            </a:r>
            <a:endParaRPr lang="en-US" dirty="0"/>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15</a:t>
            </a:fld>
            <a:endParaRPr lang="fa-IR"/>
          </a:p>
        </p:txBody>
      </p:sp>
    </p:spTree>
    <p:extLst>
      <p:ext uri="{BB962C8B-B14F-4D97-AF65-F5344CB8AC3E}">
        <p14:creationId xmlns:p14="http://schemas.microsoft.com/office/powerpoint/2010/main" val="3146586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مشکلات</a:t>
            </a:r>
            <a:r>
              <a:rPr lang="fa-IR" baseline="0" dirty="0"/>
              <a:t> منصفانه نیست</a:t>
            </a:r>
          </a:p>
          <a:p>
            <a:r>
              <a:rPr lang="fa-IR" baseline="0" dirty="0"/>
              <a:t>رویا با استعداد پیشرفت نکرده زیبا خوشحالم تقدیر متفاوت جالب</a:t>
            </a:r>
          </a:p>
          <a:p>
            <a:endParaRPr lang="fa-IR" baseline="0" dirty="0"/>
          </a:p>
          <a:p>
            <a:r>
              <a:rPr lang="fa-IR" baseline="0" dirty="0"/>
              <a:t>ما نه تنها در درک پیرامون‌مون از این میانگین‌ها می‌سازیم بلکه در نحوه اظهار اجتماعی خودمون هم تعمدا میانگین‌های کیفی اشتباهی رو نشون می‌دیم. اتفاقی که در اینستاگرام می‌افته. عکس‌هایی که نشون می‌دن ما خیلی خوبیم و برعکس در جایی مثل توییتر همه در رقابتیم تا اوضاع خودمون رو اسف‌بار نشون بدیم. این ها ۱۰ عکس آخر یک اکانت در اینستاگرام و این کلمات ۱۰ کلمه کلیدی توییت‌های همون فرد در توییتره.</a:t>
            </a:r>
          </a:p>
          <a:p>
            <a:endParaRPr lang="fa-IR" baseline="0" dirty="0"/>
          </a:p>
          <a:p>
            <a:endParaRPr lang="fa-IR" baseline="0" dirty="0"/>
          </a:p>
          <a:p>
            <a:r>
              <a:rPr lang="fa-IR" dirty="0"/>
              <a:t>مثال اینستاگرام و توییتر آرش</a:t>
            </a:r>
          </a:p>
          <a:p>
            <a:endParaRPr lang="fa-IR" dirty="0"/>
          </a:p>
          <a:p>
            <a:r>
              <a:rPr lang="fa-IR" dirty="0"/>
              <a:t>و جالب‌تر اینکه اینها مال یک نفره</a:t>
            </a:r>
          </a:p>
          <a:p>
            <a:r>
              <a:rPr lang="fa-IR" dirty="0"/>
              <a:t>فردی که یکی از اینفلونسرهای حوزیه فناوری و رسانه‌ست، یکی از بهترین مجلات این حوزه رو منتشر می‌کنه و همه‌تون می‌شناسینش. کسی که اتفاقا امروز اینجاست و اون کسی نیست جز آرش برهمند (تغییر اسلایدهای و نمایان شدن چهر‌ه‌ها و توییت های </a:t>
            </a:r>
            <a:r>
              <a:rPr lang="fa-IR"/>
              <a:t>کامل)</a:t>
            </a:r>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16</a:t>
            </a:fld>
            <a:endParaRPr lang="fa-IR"/>
          </a:p>
        </p:txBody>
      </p:sp>
    </p:spTree>
    <p:extLst>
      <p:ext uri="{BB962C8B-B14F-4D97-AF65-F5344CB8AC3E}">
        <p14:creationId xmlns:p14="http://schemas.microsoft.com/office/powerpoint/2010/main" val="40368070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این میانگین خروجی آرش در دو کانال متفاوته برای درک کامل این تفاوت و نمایش میانگین ها کافیه فقط به عکس پروفایل آرش در اینستاگرام و توییتر نگاه کنید (تغییر اسلایدها)</a:t>
            </a:r>
          </a:p>
          <a:p>
            <a:r>
              <a:rPr lang="fa-IR" dirty="0"/>
              <a:t>ناگفته پیداست که عکس سمت چپی که می‌بینید یک آرش کولی است که عینک معروفش رو زده و با یک سبک پوشش خاص طوری تکیه داده که انگار این عکس رو در سفر سه ماهه‌ش به دور دنیا گرفته. این آواتار آرش در اینستاگرامه</a:t>
            </a:r>
          </a:p>
          <a:p>
            <a:r>
              <a:rPr lang="fa-IR" dirty="0"/>
              <a:t>و عکس سمت راست که مربوط به توییتره آرشه رو می بینید که انگار خودش ر از زیر دست و پای جمعیت فشرده متروی تهران بیرون کشیده</a:t>
            </a:r>
            <a:endParaRPr lang="en-US" dirty="0"/>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17</a:t>
            </a:fld>
            <a:endParaRPr lang="fa-IR"/>
          </a:p>
        </p:txBody>
      </p:sp>
    </p:spTree>
    <p:extLst>
      <p:ext uri="{BB962C8B-B14F-4D97-AF65-F5344CB8AC3E}">
        <p14:creationId xmlns:p14="http://schemas.microsoft.com/office/powerpoint/2010/main" val="37378079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این میانگین خروجی آرش در دو کانال متفاوته برای درک کامل این تفاوت و نمایش میانگین ها کافیه فقط به عکس پروفایل آرش در اینستاگرام و توییتر نگاه کنید (تغییر اسلایدها)</a:t>
            </a:r>
          </a:p>
          <a:p>
            <a:r>
              <a:rPr lang="fa-IR" dirty="0"/>
              <a:t>ناگفته پیداست که عکس سمت چپی که می‌بینید یک آرش کولی است که عینک معروفش رو زده و با یک سبک پوشش خاص طوری تکیه داده که انگار این عکس رو در سفر سه ماهه‌ش به دور دنیا گرفته. این آواتار آرش در اینستاگرامه</a:t>
            </a:r>
          </a:p>
          <a:p>
            <a:r>
              <a:rPr lang="fa-IR" dirty="0"/>
              <a:t>و عکس سمت راست که مربوط به توییتره آرشه رو می بینید که انگار خودش ر از زیر دست و پای جمعیت فشرده متروی تهران بیرون کشیده</a:t>
            </a:r>
            <a:endParaRPr lang="en-US" dirty="0"/>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18</a:t>
            </a:fld>
            <a:endParaRPr lang="fa-IR"/>
          </a:p>
        </p:txBody>
      </p:sp>
    </p:spTree>
    <p:extLst>
      <p:ext uri="{BB962C8B-B14F-4D97-AF65-F5344CB8AC3E}">
        <p14:creationId xmlns:p14="http://schemas.microsoft.com/office/powerpoint/2010/main" val="29070539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ذهن انسان یاد گرفته برای جمع‌بندی میانگین بگیره و برای ارزیابی خودش یا توصیف وضعیت خودش از اون میانگین‌ها استفاده کنه</a:t>
            </a:r>
          </a:p>
          <a:p>
            <a:endParaRPr lang="fa-IR" dirty="0"/>
          </a:p>
          <a:p>
            <a:r>
              <a:rPr lang="fa-IR" dirty="0"/>
              <a:t>ما همیشه با دو سوال اساسی درگیریم و برای پاسخ دادن به اونها اغلب از میانگین‌های کیفی استفاده می‌کنیم که غلط‌اند:</a:t>
            </a:r>
          </a:p>
          <a:p>
            <a:pPr lvl="1"/>
            <a:r>
              <a:rPr lang="fa-IR" dirty="0"/>
              <a:t>آنچه که هستیم</a:t>
            </a:r>
          </a:p>
          <a:p>
            <a:pPr lvl="1"/>
            <a:r>
              <a:rPr lang="fa-IR" dirty="0"/>
              <a:t>آنچه که دوست داریم باشیم</a:t>
            </a:r>
          </a:p>
          <a:p>
            <a:r>
              <a:rPr lang="fa-IR" dirty="0"/>
              <a:t>اتفاق عجیبی که شاید دلیل تکاملی هم داشته باشه اینه که ذهن ما در آنچه که هستیم به سمت میانگین‌های بد و در آنچه که دوست داریم باشیم به سمت میانگین گیری های خوشبینانه تمایل داره.</a:t>
            </a:r>
          </a:p>
          <a:p>
            <a:r>
              <a:rPr lang="fa-IR" dirty="0"/>
              <a:t>این تمایل در کنار اشتباه شناختی میانگین‌گیری چندبعدی باعث می‌شه ما گپ بزرگی رو احساس کنیم که اصلا وجود نداره و دچار تشویش ناامیدی بشیم و مهم تر از اون خودمون رو فراموش کنیم و با خودمون غریبه بشیم</a:t>
            </a:r>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19</a:t>
            </a:fld>
            <a:endParaRPr lang="fa-IR"/>
          </a:p>
        </p:txBody>
      </p:sp>
    </p:spTree>
    <p:extLst>
      <p:ext uri="{BB962C8B-B14F-4D97-AF65-F5344CB8AC3E}">
        <p14:creationId xmlns:p14="http://schemas.microsoft.com/office/powerpoint/2010/main" val="26019779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بذارید این مسئله رو با کمک بصری‌سازی کمی راحت‌تر براتون توضیح بدم</a:t>
            </a:r>
          </a:p>
          <a:p>
            <a:r>
              <a:rPr lang="fa-IR" dirty="0"/>
              <a:t>خط داستان زندگی هر کسی یک زیگزاگه در حالی که میانگین‌گیری اون رو تبدیل به یک خط راست می کنه (خط)</a:t>
            </a:r>
          </a:p>
          <a:p>
            <a:r>
              <a:rPr lang="fa-IR" dirty="0"/>
              <a:t>ما خودمون در ابراز این خط زندگی خودمان یا درک خط زندگی دیگران دانسته یا ندانسته جانبدارانه و گزینشی رفتار می‌کنیم و این ابراز یا انتخاب گزینیشی باعث میشه خط میانگین های صافی بسازیم و بعد براساس اون به دو سوال اساسی گفته شده پاسخ بدیم و دچار تشویش بشیم (نمایش با مثال خط راست و زیگ زاگ – ردیف ها مثال های واقعی زندگی هر کسی مثل سلامتی شادی پول خانواده هدف امید و...)</a:t>
            </a:r>
            <a:endParaRPr lang="en-US" dirty="0"/>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20</a:t>
            </a:fld>
            <a:endParaRPr lang="fa-IR"/>
          </a:p>
        </p:txBody>
      </p:sp>
    </p:spTree>
    <p:extLst>
      <p:ext uri="{BB962C8B-B14F-4D97-AF65-F5344CB8AC3E}">
        <p14:creationId xmlns:p14="http://schemas.microsoft.com/office/powerpoint/2010/main" val="1183931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بذارید این مسئله رو با کمک بصری‌سازی کمی راحت‌تر براتون توضیح بدم</a:t>
            </a:r>
          </a:p>
          <a:p>
            <a:r>
              <a:rPr lang="fa-IR" dirty="0"/>
              <a:t>خط داستان زندگی هر کسی یک زیگزاگه در حالی که میانگین‌گیری اون رو تبدیل به یک خط راست می کنه (خط)</a:t>
            </a:r>
          </a:p>
          <a:p>
            <a:r>
              <a:rPr lang="fa-IR" dirty="0"/>
              <a:t>ما خودمون در ابراز این خط زندگی خودمان یا درک خط زندگی دیگران دانسته یا ندانسته جانبدارانه و گزینشی رفتار می‌کنیم و این ابراز یا انتخاب گزینیشی باعث میشه خط میانگین های صافی بسازیم و بعد براساس اون به دو سوال اساسی گفته شده پاسخ بدیم و دچار تشویش بشیم (نمایش با مثال خط راست و زیگ زاگ – ردیف ها مثال های واقعی زندگی هر کسی مثل سلامتی شادی پول خانواده هدف امید و...)</a:t>
            </a:r>
            <a:endParaRPr lang="en-US" dirty="0"/>
          </a:p>
          <a:p>
            <a:endParaRPr lang="fa-IR" dirty="0"/>
          </a:p>
          <a:p>
            <a:r>
              <a:rPr lang="fa-IR" dirty="0"/>
              <a:t>اگر برای روایت خودمون و آرزوهامون</a:t>
            </a:r>
            <a:r>
              <a:rPr lang="fa-IR" baseline="0" dirty="0"/>
              <a:t> از میانگین‌های استفاده کنیم در واقع در مورد هیچ چیز حرف زدیم. میانگین با هیچ کسی تناسب نداره و هیچ کسب میانگین نیست</a:t>
            </a:r>
          </a:p>
        </p:txBody>
      </p:sp>
      <p:sp>
        <p:nvSpPr>
          <p:cNvPr id="4" name="Slide Number Placeholder 3"/>
          <p:cNvSpPr>
            <a:spLocks noGrp="1"/>
          </p:cNvSpPr>
          <p:nvPr>
            <p:ph type="sldNum" sz="quarter" idx="10"/>
          </p:nvPr>
        </p:nvSpPr>
        <p:spPr/>
        <p:txBody>
          <a:bodyPr/>
          <a:lstStyle/>
          <a:p>
            <a:fld id="{166C2E81-F5EA-4F8B-B660-7CAEFC390BE9}" type="slidenum">
              <a:rPr lang="fa-IR" smtClean="0"/>
              <a:t>21</a:t>
            </a:fld>
            <a:endParaRPr lang="fa-IR"/>
          </a:p>
        </p:txBody>
      </p:sp>
    </p:spTree>
    <p:extLst>
      <p:ext uri="{BB962C8B-B14F-4D97-AF65-F5344CB8AC3E}">
        <p14:creationId xmlns:p14="http://schemas.microsoft.com/office/powerpoint/2010/main" val="2760466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2</a:t>
            </a:fld>
            <a:endParaRPr lang="fa-IR"/>
          </a:p>
        </p:txBody>
      </p:sp>
    </p:spTree>
    <p:extLst>
      <p:ext uri="{BB962C8B-B14F-4D97-AF65-F5344CB8AC3E}">
        <p14:creationId xmlns:p14="http://schemas.microsoft.com/office/powerpoint/2010/main" val="306602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baseline="0" dirty="0"/>
              <a:t>زندگی بر اساس روایت‌های میانگین امید رو نابود می‌کنه، جسارت‌ها رو کاهش می‌ده و نمی‌ذاره درک درستی از تفاوت‌ها و شرایط واقعی داشته باشیم</a:t>
            </a:r>
            <a:endParaRPr lang="fa-IR" dirty="0"/>
          </a:p>
          <a:p>
            <a:r>
              <a:rPr lang="fa-IR" dirty="0"/>
              <a:t>این روزها مواظب روایت‌های ناامیدکننده میانگین‌گیری شده ای از داستان زندگی جوانان ایرانی باشیم. </a:t>
            </a:r>
            <a:endParaRPr lang="en-US" dirty="0"/>
          </a:p>
          <a:p>
            <a:pPr lvl="1"/>
            <a:r>
              <a:rPr lang="fa-IR" dirty="0"/>
              <a:t>جوان ایرانی یک جوان تحصیل کرده ایه که نظام و تاریخ و فرهنگ حقش رو خورده. کسی که علیرغم شایستگی هاش بیکاره پول کم داره نمی تونه ازدواج کنه دوست داره مهاجرت کنه ارتباط خوبی با خانواده و تاریخ و فرهنگش نداره و در یک کلام یک میانگین ناامیدی ست</a:t>
            </a:r>
          </a:p>
          <a:p>
            <a:pPr lvl="1"/>
            <a:r>
              <a:rPr lang="fa-IR" dirty="0"/>
              <a:t>اینها نقاط منفی گزینش شده ای هستند. هیچ کدوم از ما این نیستیم. بعضی هامون دوست داریم مهاجرت کنیم ولی بیکار و غمگین نیستیم. بعضی هامون بیکاریم و حق مون رو خوردن ولی قصد مهاجرت نداریم و اتفاقا امیدوارانه داریم تلاشمون رو می‌کنیم</a:t>
            </a:r>
          </a:p>
        </p:txBody>
      </p:sp>
      <p:sp>
        <p:nvSpPr>
          <p:cNvPr id="4" name="Slide Number Placeholder 3"/>
          <p:cNvSpPr>
            <a:spLocks noGrp="1"/>
          </p:cNvSpPr>
          <p:nvPr>
            <p:ph type="sldNum" sz="quarter" idx="10"/>
          </p:nvPr>
        </p:nvSpPr>
        <p:spPr/>
        <p:txBody>
          <a:bodyPr/>
          <a:lstStyle/>
          <a:p>
            <a:fld id="{166C2E81-F5EA-4F8B-B660-7CAEFC390BE9}" type="slidenum">
              <a:rPr lang="fa-IR" smtClean="0"/>
              <a:t>22</a:t>
            </a:fld>
            <a:endParaRPr lang="fa-IR"/>
          </a:p>
        </p:txBody>
      </p:sp>
    </p:spTree>
    <p:extLst>
      <p:ext uri="{BB962C8B-B14F-4D97-AF65-F5344CB8AC3E}">
        <p14:creationId xmlns:p14="http://schemas.microsoft.com/office/powerpoint/2010/main" val="1260674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a:p>
            <a:endParaRPr lang="fa-IR" dirty="0"/>
          </a:p>
          <a:p>
            <a:r>
              <a:rPr lang="fa-IR" dirty="0"/>
              <a:t>چیزی که من از تحلیل داده‌های رفتاری مشتریان کسب و کارهای مختلف فهمیدم اینه که هیچ کس میانگین نیست و میانگین هیچ کس</a:t>
            </a:r>
          </a:p>
          <a:p>
            <a:r>
              <a:rPr lang="fa-IR" dirty="0"/>
              <a:t>داستان‌های میانگین، ‌خط‌زندگی‌های صاف فقط در داستان‌ها (اعلامیه‌های استخدام، رزومه‌ها و سریال‌های صدا و سیما، سخنرانی دولتمردان، رسانه‌های اپوزوسیون، کتاب نبرد من، تایبملاین سلبریتی‌های اینستاگرام و فیواستارخورهای توییتر) اتفاق می‌افته و داستان‌های ناگفته زندگی ما رو گنگ، مبهم و ناشنیدنی می‌کنه</a:t>
            </a:r>
          </a:p>
          <a:p>
            <a:r>
              <a:rPr lang="fa-IR" dirty="0"/>
              <a:t>جامعه پر است از ده ها داستان‌های گفته شده میانگینی نادرست و میلیون ها داستان ناگفته واقعی </a:t>
            </a:r>
          </a:p>
          <a:p>
            <a:pPr marL="0" marR="0" indent="0" algn="r" defTabSz="914400" rtl="1" eaLnBrk="1" fontAlgn="auto" latinLnBrk="0" hangingPunct="1">
              <a:lnSpc>
                <a:spcPct val="100000"/>
              </a:lnSpc>
              <a:spcBef>
                <a:spcPts val="0"/>
              </a:spcBef>
              <a:spcAft>
                <a:spcPts val="0"/>
              </a:spcAft>
              <a:buClrTx/>
              <a:buSzTx/>
              <a:buFontTx/>
              <a:buNone/>
              <a:tabLst/>
              <a:defRPr/>
            </a:pPr>
            <a:r>
              <a:rPr lang="fa-IR" dirty="0"/>
              <a:t>همه ما داستان‌های ناگفته زیگزاگی داریم که هیچ داستان میانگینی نمیتونه هیچ کدوم از اونها رو روایت کنه</a:t>
            </a:r>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23</a:t>
            </a:fld>
            <a:endParaRPr lang="fa-IR"/>
          </a:p>
        </p:txBody>
      </p:sp>
    </p:spTree>
    <p:extLst>
      <p:ext uri="{BB962C8B-B14F-4D97-AF65-F5344CB8AC3E}">
        <p14:creationId xmlns:p14="http://schemas.microsoft.com/office/powerpoint/2010/main" val="2273561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24</a:t>
            </a:fld>
            <a:endParaRPr lang="fa-IR"/>
          </a:p>
        </p:txBody>
      </p:sp>
    </p:spTree>
    <p:extLst>
      <p:ext uri="{BB962C8B-B14F-4D97-AF65-F5344CB8AC3E}">
        <p14:creationId xmlns:p14="http://schemas.microsoft.com/office/powerpoint/2010/main" val="387029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3</a:t>
            </a:fld>
            <a:endParaRPr lang="fa-IR"/>
          </a:p>
        </p:txBody>
      </p:sp>
    </p:spTree>
    <p:extLst>
      <p:ext uri="{BB962C8B-B14F-4D97-AF65-F5344CB8AC3E}">
        <p14:creationId xmlns:p14="http://schemas.microsoft.com/office/powerpoint/2010/main" val="138586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4</a:t>
            </a:fld>
            <a:endParaRPr lang="fa-IR"/>
          </a:p>
        </p:txBody>
      </p:sp>
    </p:spTree>
    <p:extLst>
      <p:ext uri="{BB962C8B-B14F-4D97-AF65-F5344CB8AC3E}">
        <p14:creationId xmlns:p14="http://schemas.microsoft.com/office/powerpoint/2010/main" val="3747778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5</a:t>
            </a:fld>
            <a:endParaRPr lang="fa-IR"/>
          </a:p>
        </p:txBody>
      </p:sp>
    </p:spTree>
    <p:extLst>
      <p:ext uri="{BB962C8B-B14F-4D97-AF65-F5344CB8AC3E}">
        <p14:creationId xmlns:p14="http://schemas.microsoft.com/office/powerpoint/2010/main" val="3809372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کاری که وزارت دفاع آمریکا در جنگ جهانی دوم برای ساخت </a:t>
            </a:r>
            <a:r>
              <a:rPr lang="fa-IR" dirty="0" err="1"/>
              <a:t>پیش‌رفته‌ترین</a:t>
            </a:r>
            <a:r>
              <a:rPr lang="fa-IR" dirty="0"/>
              <a:t> هواپیماهای </a:t>
            </a:r>
            <a:r>
              <a:rPr lang="fa-IR" dirty="0" err="1"/>
              <a:t>جنگنده‌ش</a:t>
            </a:r>
            <a:r>
              <a:rPr lang="fa-IR" dirty="0"/>
              <a:t> انجام داد. وقتی با چالش طراحی بهینه</a:t>
            </a:r>
            <a:r>
              <a:rPr lang="fa-IR" baseline="0" dirty="0"/>
              <a:t> اندازه کابین خلبان مواجه شدند. </a:t>
            </a:r>
          </a:p>
          <a:p>
            <a:r>
              <a:rPr lang="fa-IR" dirty="0"/>
              <a:t>چطور </a:t>
            </a:r>
            <a:r>
              <a:rPr lang="fa-IR" dirty="0" err="1"/>
              <a:t>می‌تونست</a:t>
            </a:r>
            <a:r>
              <a:rPr lang="fa-IR" dirty="0"/>
              <a:t> برای هر خلبان یک کابین اختصاصی طراحی کنه. بهترین کار این بود که میانگین جثه خلبانان رو در نظر بگیرن و یک کابین برای میانگین جثه طراحی کنند. این جوری خیالشون راحت بود که کابین برای اغلب خلبانان متناسب خواهد بود و کارایی خلبان بالا خواهد رفت</a:t>
            </a:r>
            <a:endParaRPr lang="en-US" dirty="0"/>
          </a:p>
          <a:p>
            <a:pPr marL="0" marR="0" indent="0" algn="r" defTabSz="914400" rtl="1" eaLnBrk="1" fontAlgn="auto" latinLnBrk="0" hangingPunct="1">
              <a:lnSpc>
                <a:spcPct val="100000"/>
              </a:lnSpc>
              <a:spcBef>
                <a:spcPts val="0"/>
              </a:spcBef>
              <a:spcAft>
                <a:spcPts val="0"/>
              </a:spcAft>
              <a:buClrTx/>
              <a:buSzTx/>
              <a:buFontTx/>
              <a:buNone/>
              <a:tabLst/>
              <a:defRPr/>
            </a:pPr>
            <a:r>
              <a:rPr lang="fa-IR" dirty="0"/>
              <a:t>این اولین بار نیست که میانگین گرفتن همچین مشکلی رو پیش میاره: اشاره به هواپیمای جنگی آمریکا – با وجود </a:t>
            </a:r>
            <a:r>
              <a:rPr lang="fa-IR" dirty="0" err="1"/>
              <a:t>جندگنده‌های</a:t>
            </a:r>
            <a:r>
              <a:rPr lang="fa-IR" dirty="0"/>
              <a:t> بسیار </a:t>
            </a:r>
            <a:r>
              <a:rPr lang="fa-IR" dirty="0" err="1"/>
              <a:t>پیشرفته‌تر</a:t>
            </a:r>
            <a:r>
              <a:rPr lang="fa-IR" dirty="0"/>
              <a:t> و خلبانان بسیار ماهر تر آمار شکست عملیات آمریکا بسیار بالاتر بود.</a:t>
            </a:r>
          </a:p>
          <a:p>
            <a:r>
              <a:rPr lang="fa-IR" dirty="0"/>
              <a:t>اونها هزینه</a:t>
            </a:r>
            <a:r>
              <a:rPr lang="fa-IR" baseline="0" dirty="0"/>
              <a:t> خیلی زیادی دادند تا مثل ما بفهمند که طراحی کابین بر اساس جثه میانگین کار </a:t>
            </a:r>
            <a:r>
              <a:rPr lang="fa-IR" baseline="0" dirty="0" err="1"/>
              <a:t>اشتباهیه</a:t>
            </a:r>
            <a:r>
              <a:rPr lang="fa-IR" baseline="0" dirty="0"/>
              <a:t>. تقریبا در مورد اونها هم هیچ خلبانی جثه میانگین رو نداشت یعنی کابین طراحی شده برای همه خلبانان نامناسب بود</a:t>
            </a:r>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6</a:t>
            </a:fld>
            <a:endParaRPr lang="fa-IR"/>
          </a:p>
        </p:txBody>
      </p:sp>
    </p:spTree>
    <p:extLst>
      <p:ext uri="{BB962C8B-B14F-4D97-AF65-F5344CB8AC3E}">
        <p14:creationId xmlns:p14="http://schemas.microsoft.com/office/powerpoint/2010/main" val="1729392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میانگین‌گیری از چهره‌ها</a:t>
            </a:r>
          </a:p>
          <a:p>
            <a:r>
              <a:rPr lang="fa-IR" dirty="0"/>
              <a:t>..</a:t>
            </a:r>
          </a:p>
          <a:p>
            <a:r>
              <a:rPr lang="fa-IR" dirty="0"/>
              <a:t>..</a:t>
            </a:r>
          </a:p>
          <a:p>
            <a:r>
              <a:rPr lang="fa-IR" dirty="0"/>
              <a:t>وقتی چندین پارامتر با هم میانگین گرفته میشوند تجمیع میانگین‌ها خطاست</a:t>
            </a:r>
            <a:endParaRPr lang="en-US" dirty="0"/>
          </a:p>
          <a:p>
            <a:endParaRPr lang="fa-IR" dirty="0"/>
          </a:p>
          <a:p>
            <a:r>
              <a:rPr lang="fa-IR" dirty="0"/>
              <a:t>چهره میانگین شد این. دقت کنید</a:t>
            </a:r>
            <a:r>
              <a:rPr lang="fa-IR" baseline="0" dirty="0"/>
              <a:t> این چهره دقیقا از میانگین چهره‌هایی گرفته شده که پشتش هستند ولی نه تنها شبیه هیچ کدوم از اونها نیست بلکه میانگین گیری باعث ایجاد یک ویژگی اضافه نسبت به چهره‌ها شده. تقارن کامل چهره که یکی از ویژگی‌های یک چهره زیبا از نظر انسانه. </a:t>
            </a:r>
          </a:p>
          <a:p>
            <a:endParaRPr lang="fa-IR" baseline="0" dirty="0"/>
          </a:p>
          <a:p>
            <a:r>
              <a:rPr lang="fa-IR" baseline="0" dirty="0"/>
              <a:t>میانگین‌گیری ظاهرا نه تنها اطلاعات رو از بین می‌بره بلکه اطلاعات جدیدی رو هم خلق می‌کنه که هیچ ارتباطی به داده‌های اصلی ندارن.</a:t>
            </a:r>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9</a:t>
            </a:fld>
            <a:endParaRPr lang="fa-IR"/>
          </a:p>
        </p:txBody>
      </p:sp>
    </p:spTree>
    <p:extLst>
      <p:ext uri="{BB962C8B-B14F-4D97-AF65-F5344CB8AC3E}">
        <p14:creationId xmlns:p14="http://schemas.microsoft.com/office/powerpoint/2010/main" val="1678604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10</a:t>
            </a:fld>
            <a:endParaRPr lang="fa-IR"/>
          </a:p>
        </p:txBody>
      </p:sp>
    </p:spTree>
    <p:extLst>
      <p:ext uri="{BB962C8B-B14F-4D97-AF65-F5344CB8AC3E}">
        <p14:creationId xmlns:p14="http://schemas.microsoft.com/office/powerpoint/2010/main" val="2678191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a-IR" dirty="0"/>
              <a:t>وقتی طرح</a:t>
            </a:r>
            <a:r>
              <a:rPr lang="fa-IR" baseline="0" dirty="0"/>
              <a:t> ما در میانگین‌گیری تقریبا شکست خورد تصمیم تازه‌ای گرفتیم.</a:t>
            </a:r>
            <a:endParaRPr lang="fa-IR" dirty="0"/>
          </a:p>
          <a:p>
            <a:r>
              <a:rPr lang="fa-IR" dirty="0"/>
              <a:t>ما اومدیم یه پرسشنامه تهیه کردیم و از طریق برگزارکننده ها براتون فرستادیم. سوالات این بود:</a:t>
            </a:r>
          </a:p>
          <a:p>
            <a:pPr lvl="1"/>
            <a:r>
              <a:rPr lang="fa-IR" dirty="0"/>
              <a:t>فکر می‌کنید چند درصد از شرکت کنندگان تداکس در زندگی احساس خوشبختی می‌کنند؟</a:t>
            </a:r>
          </a:p>
          <a:p>
            <a:pPr lvl="1"/>
            <a:r>
              <a:rPr lang="fa-IR" dirty="0"/>
              <a:t>فکر می‌کنید میانگین وزن شرکت‌کنندگان تداکس چقدر است؟</a:t>
            </a:r>
          </a:p>
          <a:p>
            <a:pPr lvl="1"/>
            <a:r>
              <a:rPr lang="fa-IR" dirty="0"/>
              <a:t>چقدر احساس خوشبختی می‌کنید؟</a:t>
            </a:r>
          </a:p>
          <a:p>
            <a:pPr lvl="1"/>
            <a:r>
              <a:rPr lang="fa-IR" dirty="0"/>
              <a:t>وزن‌تان چقدر است؟</a:t>
            </a:r>
          </a:p>
          <a:p>
            <a:endParaRPr lang="fa-IR" dirty="0"/>
          </a:p>
        </p:txBody>
      </p:sp>
      <p:sp>
        <p:nvSpPr>
          <p:cNvPr id="4" name="Slide Number Placeholder 3"/>
          <p:cNvSpPr>
            <a:spLocks noGrp="1"/>
          </p:cNvSpPr>
          <p:nvPr>
            <p:ph type="sldNum" sz="quarter" idx="10"/>
          </p:nvPr>
        </p:nvSpPr>
        <p:spPr/>
        <p:txBody>
          <a:bodyPr/>
          <a:lstStyle/>
          <a:p>
            <a:fld id="{166C2E81-F5EA-4F8B-B660-7CAEFC390BE9}" type="slidenum">
              <a:rPr lang="fa-IR" smtClean="0"/>
              <a:t>11</a:t>
            </a:fld>
            <a:endParaRPr lang="fa-IR"/>
          </a:p>
        </p:txBody>
      </p:sp>
    </p:spTree>
    <p:extLst>
      <p:ext uri="{BB962C8B-B14F-4D97-AF65-F5344CB8AC3E}">
        <p14:creationId xmlns:p14="http://schemas.microsoft.com/office/powerpoint/2010/main" val="3040888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fa-I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fa-IR"/>
          </a:p>
        </p:txBody>
      </p:sp>
      <p:sp>
        <p:nvSpPr>
          <p:cNvPr id="4" name="Date Placeholder 3"/>
          <p:cNvSpPr>
            <a:spLocks noGrp="1"/>
          </p:cNvSpPr>
          <p:nvPr>
            <p:ph type="dt" sz="half" idx="10"/>
          </p:nvPr>
        </p:nvSpPr>
        <p:spPr/>
        <p:txBody>
          <a:bodyPr/>
          <a:lstStyle/>
          <a:p>
            <a:fld id="{091F1AC3-DB57-4320-82C0-4EE8728CD5A3}" type="datetimeFigureOut">
              <a:rPr lang="fa-IR" smtClean="0"/>
              <a:t>12/04/1445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94180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091F1AC3-DB57-4320-82C0-4EE8728CD5A3}" type="datetimeFigureOut">
              <a:rPr lang="fa-IR" smtClean="0"/>
              <a:t>12/04/1445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2265556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fa-I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091F1AC3-DB57-4320-82C0-4EE8728CD5A3}" type="datetimeFigureOut">
              <a:rPr lang="fa-IR" smtClean="0"/>
              <a:t>12/04/1445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12486400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10"/>
          </p:nvPr>
        </p:nvSpPr>
        <p:spPr/>
        <p:txBody>
          <a:bodyPr/>
          <a:lstStyle/>
          <a:p>
            <a:fld id="{091F1AC3-DB57-4320-82C0-4EE8728CD5A3}" type="datetimeFigureOut">
              <a:rPr lang="fa-IR" smtClean="0"/>
              <a:t>12/04/1445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1665822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fa-I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1F1AC3-DB57-4320-82C0-4EE8728CD5A3}" type="datetimeFigureOut">
              <a:rPr lang="fa-IR" smtClean="0"/>
              <a:t>12/04/1445</a:t>
            </a:fld>
            <a:endParaRPr lang="fa-IR"/>
          </a:p>
        </p:txBody>
      </p:sp>
      <p:sp>
        <p:nvSpPr>
          <p:cNvPr id="5" name="Footer Placeholder 4"/>
          <p:cNvSpPr>
            <a:spLocks noGrp="1"/>
          </p:cNvSpPr>
          <p:nvPr>
            <p:ph type="ftr" sz="quarter" idx="11"/>
          </p:nvPr>
        </p:nvSpPr>
        <p:spPr/>
        <p:txBody>
          <a:bodyPr/>
          <a:lstStyle/>
          <a:p>
            <a:endParaRPr lang="fa-IR"/>
          </a:p>
        </p:txBody>
      </p:sp>
      <p:sp>
        <p:nvSpPr>
          <p:cNvPr id="6" name="Slide Number Placeholder 5"/>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787766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Date Placeholder 4"/>
          <p:cNvSpPr>
            <a:spLocks noGrp="1"/>
          </p:cNvSpPr>
          <p:nvPr>
            <p:ph type="dt" sz="half" idx="10"/>
          </p:nvPr>
        </p:nvSpPr>
        <p:spPr/>
        <p:txBody>
          <a:bodyPr/>
          <a:lstStyle/>
          <a:p>
            <a:fld id="{091F1AC3-DB57-4320-82C0-4EE8728CD5A3}" type="datetimeFigureOut">
              <a:rPr lang="fa-IR" smtClean="0"/>
              <a:t>12/04/1445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881266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fa-I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7" name="Date Placeholder 6"/>
          <p:cNvSpPr>
            <a:spLocks noGrp="1"/>
          </p:cNvSpPr>
          <p:nvPr>
            <p:ph type="dt" sz="half" idx="10"/>
          </p:nvPr>
        </p:nvSpPr>
        <p:spPr/>
        <p:txBody>
          <a:bodyPr/>
          <a:lstStyle/>
          <a:p>
            <a:fld id="{091F1AC3-DB57-4320-82C0-4EE8728CD5A3}" type="datetimeFigureOut">
              <a:rPr lang="fa-IR" smtClean="0"/>
              <a:t>12/04/1445</a:t>
            </a:fld>
            <a:endParaRPr lang="fa-IR"/>
          </a:p>
        </p:txBody>
      </p:sp>
      <p:sp>
        <p:nvSpPr>
          <p:cNvPr id="8" name="Footer Placeholder 7"/>
          <p:cNvSpPr>
            <a:spLocks noGrp="1"/>
          </p:cNvSpPr>
          <p:nvPr>
            <p:ph type="ftr" sz="quarter" idx="11"/>
          </p:nvPr>
        </p:nvSpPr>
        <p:spPr/>
        <p:txBody>
          <a:bodyPr/>
          <a:lstStyle/>
          <a:p>
            <a:endParaRPr lang="fa-IR"/>
          </a:p>
        </p:txBody>
      </p:sp>
      <p:sp>
        <p:nvSpPr>
          <p:cNvPr id="9" name="Slide Number Placeholder 8"/>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470642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a-IR"/>
          </a:p>
        </p:txBody>
      </p:sp>
      <p:sp>
        <p:nvSpPr>
          <p:cNvPr id="3" name="Date Placeholder 2"/>
          <p:cNvSpPr>
            <a:spLocks noGrp="1"/>
          </p:cNvSpPr>
          <p:nvPr>
            <p:ph type="dt" sz="half" idx="10"/>
          </p:nvPr>
        </p:nvSpPr>
        <p:spPr/>
        <p:txBody>
          <a:bodyPr/>
          <a:lstStyle/>
          <a:p>
            <a:fld id="{091F1AC3-DB57-4320-82C0-4EE8728CD5A3}" type="datetimeFigureOut">
              <a:rPr lang="fa-IR" smtClean="0"/>
              <a:t>12/04/1445</a:t>
            </a:fld>
            <a:endParaRPr lang="fa-IR"/>
          </a:p>
        </p:txBody>
      </p:sp>
      <p:sp>
        <p:nvSpPr>
          <p:cNvPr id="4" name="Footer Placeholder 3"/>
          <p:cNvSpPr>
            <a:spLocks noGrp="1"/>
          </p:cNvSpPr>
          <p:nvPr>
            <p:ph type="ftr" sz="quarter" idx="11"/>
          </p:nvPr>
        </p:nvSpPr>
        <p:spPr/>
        <p:txBody>
          <a:bodyPr/>
          <a:lstStyle/>
          <a:p>
            <a:endParaRPr lang="fa-IR"/>
          </a:p>
        </p:txBody>
      </p:sp>
      <p:sp>
        <p:nvSpPr>
          <p:cNvPr id="5" name="Slide Number Placeholder 4"/>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325040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91F1AC3-DB57-4320-82C0-4EE8728CD5A3}" type="datetimeFigureOut">
              <a:rPr lang="fa-IR" smtClean="0"/>
              <a:t>12/04/1445</a:t>
            </a:fld>
            <a:endParaRPr lang="fa-IR"/>
          </a:p>
        </p:txBody>
      </p:sp>
      <p:sp>
        <p:nvSpPr>
          <p:cNvPr id="3" name="Footer Placeholder 2"/>
          <p:cNvSpPr>
            <a:spLocks noGrp="1"/>
          </p:cNvSpPr>
          <p:nvPr>
            <p:ph type="ftr" sz="quarter" idx="11"/>
          </p:nvPr>
        </p:nvSpPr>
        <p:spPr/>
        <p:txBody>
          <a:bodyPr/>
          <a:lstStyle/>
          <a:p>
            <a:endParaRPr lang="fa-IR"/>
          </a:p>
        </p:txBody>
      </p:sp>
      <p:sp>
        <p:nvSpPr>
          <p:cNvPr id="4" name="Slide Number Placeholder 3"/>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239901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1F1AC3-DB57-4320-82C0-4EE8728CD5A3}" type="datetimeFigureOut">
              <a:rPr lang="fa-IR" smtClean="0"/>
              <a:t>12/04/1445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600773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fa-I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a-I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91F1AC3-DB57-4320-82C0-4EE8728CD5A3}" type="datetimeFigureOut">
              <a:rPr lang="fa-IR" smtClean="0"/>
              <a:t>12/04/1445</a:t>
            </a:fld>
            <a:endParaRPr lang="fa-IR"/>
          </a:p>
        </p:txBody>
      </p:sp>
      <p:sp>
        <p:nvSpPr>
          <p:cNvPr id="6" name="Footer Placeholder 5"/>
          <p:cNvSpPr>
            <a:spLocks noGrp="1"/>
          </p:cNvSpPr>
          <p:nvPr>
            <p:ph type="ftr" sz="quarter" idx="11"/>
          </p:nvPr>
        </p:nvSpPr>
        <p:spPr/>
        <p:txBody>
          <a:bodyPr/>
          <a:lstStyle/>
          <a:p>
            <a:endParaRPr lang="fa-IR"/>
          </a:p>
        </p:txBody>
      </p:sp>
      <p:sp>
        <p:nvSpPr>
          <p:cNvPr id="7" name="Slide Number Placeholder 6"/>
          <p:cNvSpPr>
            <a:spLocks noGrp="1"/>
          </p:cNvSpPr>
          <p:nvPr>
            <p:ph type="sldNum" sz="quarter" idx="12"/>
          </p:nvPr>
        </p:nvSpPr>
        <p:spPr/>
        <p:txBody>
          <a:bodyPr/>
          <a:lstStyle/>
          <a:p>
            <a:fld id="{7A9C3AFA-6168-4E1B-A993-1C8D270D4DE8}" type="slidenum">
              <a:rPr lang="fa-IR" smtClean="0"/>
              <a:t>‹#›</a:t>
            </a:fld>
            <a:endParaRPr lang="fa-IR"/>
          </a:p>
        </p:txBody>
      </p:sp>
    </p:spTree>
    <p:extLst>
      <p:ext uri="{BB962C8B-B14F-4D97-AF65-F5344CB8AC3E}">
        <p14:creationId xmlns:p14="http://schemas.microsoft.com/office/powerpoint/2010/main" val="3945407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en-US"/>
              <a:t>Click to edit Master title style</a:t>
            </a:r>
            <a:endParaRPr lang="fa-I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a-IR"/>
          </a:p>
        </p:txBody>
      </p:sp>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091F1AC3-DB57-4320-82C0-4EE8728CD5A3}" type="datetimeFigureOut">
              <a:rPr lang="fa-IR" smtClean="0"/>
              <a:t>12/04/1445</a:t>
            </a:fld>
            <a:endParaRPr lang="fa-I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fa-IR"/>
          </a:p>
        </p:txBody>
      </p:sp>
      <p:sp>
        <p:nvSpPr>
          <p:cNvPr id="6" name="Slide Number Placeholder 5"/>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7A9C3AFA-6168-4E1B-A993-1C8D270D4DE8}" type="slidenum">
              <a:rPr lang="fa-IR" smtClean="0"/>
              <a:t>‹#›</a:t>
            </a:fld>
            <a:endParaRPr lang="fa-IR"/>
          </a:p>
        </p:txBody>
      </p:sp>
    </p:spTree>
    <p:extLst>
      <p:ext uri="{BB962C8B-B14F-4D97-AF65-F5344CB8AC3E}">
        <p14:creationId xmlns:p14="http://schemas.microsoft.com/office/powerpoint/2010/main" val="19431387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a-IR"/>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3.jpe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1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www.ted.com/talks/mahdi_nasseri_nobody_is_average_and_average_is_nobody"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s://www.ted.com/talks/mahdi_nasseri_nobody_is_average_and_average_is_nobody"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jp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pn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jpg"/></Relationships>
</file>

<file path=ppt/slides/_rels/slide8.xml.rels><?xml version="1.0" encoding="UTF-8" standalone="yes"?>
<Relationships xmlns="http://schemas.openxmlformats.org/package/2006/relationships"><Relationship Id="rId8" Type="http://schemas.openxmlformats.org/officeDocument/2006/relationships/image" Target="../media/image10.jpg"/><Relationship Id="rId13" Type="http://schemas.openxmlformats.org/officeDocument/2006/relationships/image" Target="../media/image15.jpg"/><Relationship Id="rId18" Type="http://schemas.openxmlformats.org/officeDocument/2006/relationships/image" Target="../media/image20.png"/><Relationship Id="rId3" Type="http://schemas.openxmlformats.org/officeDocument/2006/relationships/image" Target="../media/image5.jpg"/><Relationship Id="rId7" Type="http://schemas.openxmlformats.org/officeDocument/2006/relationships/image" Target="../media/image9.jpg"/><Relationship Id="rId12" Type="http://schemas.openxmlformats.org/officeDocument/2006/relationships/image" Target="../media/image14.jpg"/><Relationship Id="rId17" Type="http://schemas.openxmlformats.org/officeDocument/2006/relationships/image" Target="../media/image19.png"/><Relationship Id="rId2" Type="http://schemas.openxmlformats.org/officeDocument/2006/relationships/image" Target="../media/image4.jpg"/><Relationship Id="rId16" Type="http://schemas.openxmlformats.org/officeDocument/2006/relationships/image" Target="../media/image18.jp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8.jpg"/><Relationship Id="rId11" Type="http://schemas.openxmlformats.org/officeDocument/2006/relationships/image" Target="../media/image13.jpg"/><Relationship Id="rId5" Type="http://schemas.openxmlformats.org/officeDocument/2006/relationships/image" Target="../media/image7.jpg"/><Relationship Id="rId15" Type="http://schemas.openxmlformats.org/officeDocument/2006/relationships/image" Target="../media/image17.jpg"/><Relationship Id="rId10" Type="http://schemas.openxmlformats.org/officeDocument/2006/relationships/image" Target="../media/image12.jpg"/><Relationship Id="rId19" Type="http://schemas.openxmlformats.org/officeDocument/2006/relationships/image" Target="../media/image21.png"/><Relationship Id="rId4" Type="http://schemas.openxmlformats.org/officeDocument/2006/relationships/image" Target="../media/image6.jpg"/><Relationship Id="rId9" Type="http://schemas.openxmlformats.org/officeDocument/2006/relationships/image" Target="../media/image11.jpg"/><Relationship Id="rId14" Type="http://schemas.openxmlformats.org/officeDocument/2006/relationships/image" Target="../media/image16.jp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13" Type="http://schemas.openxmlformats.org/officeDocument/2006/relationships/image" Target="../media/image14.jpg"/><Relationship Id="rId18" Type="http://schemas.openxmlformats.org/officeDocument/2006/relationships/image" Target="../media/image19.png"/><Relationship Id="rId3" Type="http://schemas.openxmlformats.org/officeDocument/2006/relationships/image" Target="../media/image4.jpg"/><Relationship Id="rId21" Type="http://schemas.openxmlformats.org/officeDocument/2006/relationships/image" Target="../media/image23.jpeg"/><Relationship Id="rId7" Type="http://schemas.openxmlformats.org/officeDocument/2006/relationships/image" Target="../media/image8.jpg"/><Relationship Id="rId12" Type="http://schemas.openxmlformats.org/officeDocument/2006/relationships/image" Target="../media/image13.jpg"/><Relationship Id="rId17" Type="http://schemas.openxmlformats.org/officeDocument/2006/relationships/image" Target="../media/image18.jpg"/><Relationship Id="rId2" Type="http://schemas.openxmlformats.org/officeDocument/2006/relationships/notesSlide" Target="../notesSlides/notesSlide7.xml"/><Relationship Id="rId16" Type="http://schemas.openxmlformats.org/officeDocument/2006/relationships/image" Target="../media/image17.jpg"/><Relationship Id="rId20"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7.jpg"/><Relationship Id="rId11" Type="http://schemas.openxmlformats.org/officeDocument/2006/relationships/image" Target="../media/image12.jpg"/><Relationship Id="rId5" Type="http://schemas.openxmlformats.org/officeDocument/2006/relationships/image" Target="../media/image6.jpg"/><Relationship Id="rId15" Type="http://schemas.openxmlformats.org/officeDocument/2006/relationships/image" Target="../media/image16.jpg"/><Relationship Id="rId10" Type="http://schemas.openxmlformats.org/officeDocument/2006/relationships/image" Target="../media/image11.jpg"/><Relationship Id="rId19" Type="http://schemas.openxmlformats.org/officeDocument/2006/relationships/image" Target="../media/image20.png"/><Relationship Id="rId4" Type="http://schemas.openxmlformats.org/officeDocument/2006/relationships/image" Target="../media/image5.jpg"/><Relationship Id="rId9" Type="http://schemas.openxmlformats.org/officeDocument/2006/relationships/image" Target="../media/image10.jpg"/><Relationship Id="rId14"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 name="Rectangle 1"/>
          <p:cNvSpPr/>
          <p:nvPr/>
        </p:nvSpPr>
        <p:spPr>
          <a:xfrm>
            <a:off x="3972662" y="3306328"/>
            <a:ext cx="4246675" cy="369332"/>
          </a:xfrm>
          <a:prstGeom prst="rect">
            <a:avLst/>
          </a:prstGeom>
        </p:spPr>
        <p:txBody>
          <a:bodyPr wrap="none">
            <a:spAutoFit/>
          </a:bodyPr>
          <a:lstStyle/>
          <a:p>
            <a:pPr algn="ctr"/>
            <a:r>
              <a:rPr lang="fa-IR" b="1" dirty="0">
                <a:solidFill>
                  <a:srgbClr val="FFFF00"/>
                </a:solidFill>
                <a:latin typeface="IRANSans" panose="020B0604020202020204" charset="-78"/>
                <a:cs typeface="IRANSans" panose="020B0604020202020204" charset="-78"/>
              </a:rPr>
              <a:t>هیچ‌کس میانگین نیست و میانگین هیچ‌کس</a:t>
            </a:r>
          </a:p>
        </p:txBody>
      </p:sp>
      <p:sp>
        <p:nvSpPr>
          <p:cNvPr id="3" name="Rectangle 2"/>
          <p:cNvSpPr/>
          <p:nvPr/>
        </p:nvSpPr>
        <p:spPr>
          <a:xfrm>
            <a:off x="5002596" y="4122074"/>
            <a:ext cx="2186816" cy="1231106"/>
          </a:xfrm>
          <a:prstGeom prst="rect">
            <a:avLst/>
          </a:prstGeom>
        </p:spPr>
        <p:txBody>
          <a:bodyPr wrap="none">
            <a:spAutoFit/>
          </a:bodyPr>
          <a:lstStyle/>
          <a:p>
            <a:pPr algn="ctr"/>
            <a:r>
              <a:rPr lang="en-US" b="1" dirty="0">
                <a:solidFill>
                  <a:schemeClr val="bg1"/>
                </a:solidFill>
                <a:latin typeface="IRANSans" panose="020B0604020202020204" charset="-78"/>
                <a:cs typeface="IRANSans" panose="020B0604020202020204" charset="-78"/>
              </a:rPr>
              <a:t>TedxNaghshejahan</a:t>
            </a:r>
          </a:p>
          <a:p>
            <a:pPr algn="ctr"/>
            <a:r>
              <a:rPr lang="en-US" b="1" dirty="0">
                <a:solidFill>
                  <a:schemeClr val="bg1"/>
                </a:solidFill>
                <a:latin typeface="IRANSans" panose="020B0604020202020204" charset="-78"/>
                <a:cs typeface="IRANSans" panose="020B0604020202020204" charset="-78"/>
              </a:rPr>
              <a:t>Isfahan – 1397</a:t>
            </a:r>
            <a:endParaRPr lang="fa-IR" b="1" dirty="0">
              <a:solidFill>
                <a:schemeClr val="bg1"/>
              </a:solidFill>
              <a:latin typeface="IRANSans" panose="020B0604020202020204" charset="-78"/>
              <a:cs typeface="IRANSans" panose="020B0604020202020204" charset="-78"/>
            </a:endParaRPr>
          </a:p>
          <a:p>
            <a:pPr algn="ctr"/>
            <a:endParaRPr lang="fa-IR" b="1" dirty="0">
              <a:solidFill>
                <a:schemeClr val="bg1"/>
              </a:solidFill>
              <a:latin typeface="IRANSans" panose="020B0604020202020204" charset="-78"/>
              <a:cs typeface="IRANSans" panose="020B0604020202020204" charset="-78"/>
            </a:endParaRPr>
          </a:p>
          <a:p>
            <a:pPr algn="ctr"/>
            <a:r>
              <a:rPr lang="en-US" b="1" dirty="0">
                <a:solidFill>
                  <a:schemeClr val="bg1"/>
                </a:solidFill>
                <a:latin typeface="IRANSans" panose="020B0604020202020204" charset="-78"/>
                <a:cs typeface="IRANSans" panose="020B0604020202020204" charset="-78"/>
              </a:rPr>
              <a:t>Mahdi </a:t>
            </a:r>
            <a:r>
              <a:rPr lang="en-US" b="1" dirty="0" err="1">
                <a:solidFill>
                  <a:schemeClr val="bg1"/>
                </a:solidFill>
                <a:latin typeface="IRANSans" panose="020B0604020202020204" charset="-78"/>
                <a:cs typeface="IRANSans" panose="020B0604020202020204" charset="-78"/>
              </a:rPr>
              <a:t>Nasseri</a:t>
            </a:r>
            <a:endParaRPr lang="fa-IR" b="1" dirty="0">
              <a:solidFill>
                <a:schemeClr val="bg1"/>
              </a:solidFill>
              <a:latin typeface="IRANSans" panose="020B0604020202020204" charset="-78"/>
              <a:cs typeface="IRANSans" panose="020B0604020202020204" charset="-78"/>
            </a:endParaRPr>
          </a:p>
        </p:txBody>
      </p:sp>
    </p:spTree>
    <p:extLst>
      <p:ext uri="{BB962C8B-B14F-4D97-AF65-F5344CB8AC3E}">
        <p14:creationId xmlns:p14="http://schemas.microsoft.com/office/powerpoint/2010/main" val="23937037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Oval 11"/>
          <p:cNvSpPr/>
          <p:nvPr/>
        </p:nvSpPr>
        <p:spPr>
          <a:xfrm>
            <a:off x="7461956" y="14181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3" name="Picture 12"/>
          <p:cNvPicPr>
            <a:picLocks noChangeAspect="1"/>
          </p:cNvPicPr>
          <p:nvPr/>
        </p:nvPicPr>
        <p:blipFill rotWithShape="1">
          <a:blip r:embed="rId3" cstate="print">
            <a:extLst>
              <a:ext uri="{28A0092B-C50C-407E-A947-70E740481C1C}">
                <a14:useLocalDpi xmlns:a14="http://schemas.microsoft.com/office/drawing/2010/main" val="0"/>
              </a:ext>
            </a:extLst>
          </a:blip>
          <a:srcRect l="24144" t="5015" r="12794"/>
          <a:stretch/>
        </p:blipFill>
        <p:spPr>
          <a:xfrm>
            <a:off x="7497956" y="178886"/>
            <a:ext cx="4608000" cy="4608000"/>
          </a:xfrm>
          <a:prstGeom prst="ellipse">
            <a:avLst/>
          </a:prstGeom>
        </p:spPr>
      </p:pic>
      <p:sp>
        <p:nvSpPr>
          <p:cNvPr id="14" name="Oval 13"/>
          <p:cNvSpPr/>
          <p:nvPr/>
        </p:nvSpPr>
        <p:spPr>
          <a:xfrm>
            <a:off x="70556" y="14181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5" name="Picture 4" descr="Man, Male, Boy, Human, People, Persons, Low Poly"/>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436856" y="555815"/>
            <a:ext cx="1947400" cy="385200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4" descr="http://faceresearch.org/tomcat/psychomorph/uploads/img4167644827985375334.jpg"/>
          <p:cNvPicPr>
            <a:picLocks noChangeAspect="1" noChangeArrowheads="1"/>
          </p:cNvPicPr>
          <p:nvPr/>
        </p:nvPicPr>
        <p:blipFill rotWithShape="1">
          <a:blip r:embed="rId5">
            <a:extLst>
              <a:ext uri="{28A0092B-C50C-407E-A947-70E740481C1C}">
                <a14:useLocalDpi xmlns:a14="http://schemas.microsoft.com/office/drawing/2010/main" val="0"/>
              </a:ext>
            </a:extLst>
          </a:blip>
          <a:srcRect l="89279" r="722" b="92500"/>
          <a:stretch/>
        </p:blipFill>
        <p:spPr bwMode="auto">
          <a:xfrm>
            <a:off x="4146000" y="141815"/>
            <a:ext cx="4680000" cy="4680000"/>
          </a:xfrm>
          <a:prstGeom prst="ellipse">
            <a:avLst/>
          </a:prstGeom>
          <a:noFill/>
          <a:extLst>
            <a:ext uri="{909E8E84-426E-40DD-AFC4-6F175D3DCCD1}">
              <a14:hiddenFill xmlns:a14="http://schemas.microsoft.com/office/drawing/2010/main">
                <a:solidFill>
                  <a:srgbClr val="FFFFFF"/>
                </a:solidFill>
              </a14:hiddenFill>
            </a:ext>
          </a:extLst>
        </p:spPr>
      </p:pic>
      <p:pic>
        <p:nvPicPr>
          <p:cNvPr id="10" name="Picture 2" descr="http://faceresearch.org/tomcat/psychomorph/uploads/img416764482798537533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96349" y="127298"/>
            <a:ext cx="3520888" cy="4694517"/>
          </a:xfrm>
          <a:prstGeom prst="ellipse">
            <a:avLst/>
          </a:prstGeom>
          <a:noFill/>
          <a:extLst>
            <a:ext uri="{909E8E84-426E-40DD-AFC4-6F175D3DCCD1}">
              <a14:hiddenFill xmlns:a14="http://schemas.microsoft.com/office/drawing/2010/main">
                <a:solidFill>
                  <a:srgbClr val="FFFFFF"/>
                </a:solidFill>
              </a14:hiddenFill>
            </a:ext>
          </a:extLst>
        </p:spPr>
      </p:pic>
      <p:sp>
        <p:nvSpPr>
          <p:cNvPr id="16" name="Oval 15"/>
          <p:cNvSpPr/>
          <p:nvPr/>
        </p:nvSpPr>
        <p:spPr>
          <a:xfrm>
            <a:off x="4128206" y="1227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 name="Rectangle 2"/>
          <p:cNvSpPr/>
          <p:nvPr/>
        </p:nvSpPr>
        <p:spPr>
          <a:xfrm>
            <a:off x="0" y="5396984"/>
            <a:ext cx="12192000" cy="830997"/>
          </a:xfrm>
          <a:prstGeom prst="rect">
            <a:avLst/>
          </a:prstGeom>
        </p:spPr>
        <p:txBody>
          <a:bodyPr wrap="square">
            <a:spAutoFit/>
          </a:bodyPr>
          <a:lstStyle/>
          <a:p>
            <a:pPr algn="ctr"/>
            <a:r>
              <a:rPr lang="fa-IR" sz="4800" b="1" dirty="0">
                <a:solidFill>
                  <a:srgbClr val="FFFF00"/>
                </a:solidFill>
                <a:latin typeface="IRANSans" panose="020B0604020202020204" charset="-78"/>
                <a:cs typeface="IRANSans" panose="020B0604020202020204" charset="-78"/>
              </a:rPr>
              <a:t>۱. هیچ‌کس میانگین نیست و میانگین هیچ‌کس</a:t>
            </a:r>
          </a:p>
        </p:txBody>
      </p:sp>
    </p:spTree>
    <p:extLst>
      <p:ext uri="{BB962C8B-B14F-4D97-AF65-F5344CB8AC3E}">
        <p14:creationId xmlns:p14="http://schemas.microsoft.com/office/powerpoint/2010/main" val="2481968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728" y="609600"/>
            <a:ext cx="806421" cy="2340202"/>
          </a:xfrm>
          <a:prstGeom prst="rect">
            <a:avLst/>
          </a:prstGeom>
        </p:spPr>
      </p:pic>
      <p:sp>
        <p:nvSpPr>
          <p:cNvPr id="8" name="Rectangle 7"/>
          <p:cNvSpPr/>
          <p:nvPr/>
        </p:nvSpPr>
        <p:spPr>
          <a:xfrm>
            <a:off x="223762"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واقعی</a:t>
            </a:r>
          </a:p>
        </p:txBody>
      </p:sp>
      <p:sp>
        <p:nvSpPr>
          <p:cNvPr id="9" name="Rectangle 8"/>
          <p:cNvSpPr/>
          <p:nvPr/>
        </p:nvSpPr>
        <p:spPr>
          <a:xfrm>
            <a:off x="8279996"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حدس شما</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9563" y="609600"/>
            <a:ext cx="806421" cy="2340202"/>
          </a:xfrm>
          <a:prstGeom prst="rect">
            <a:avLst/>
          </a:prstGeom>
        </p:spPr>
      </p:pic>
    </p:spTree>
    <p:extLst>
      <p:ext uri="{BB962C8B-B14F-4D97-AF65-F5344CB8AC3E}">
        <p14:creationId xmlns:p14="http://schemas.microsoft.com/office/powerpoint/2010/main" val="3153977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728" y="609600"/>
            <a:ext cx="806421" cy="2340202"/>
          </a:xfrm>
          <a:prstGeom prst="rect">
            <a:avLst/>
          </a:prstGeom>
        </p:spPr>
      </p:pic>
      <p:sp>
        <p:nvSpPr>
          <p:cNvPr id="6" name="Rectangle 5"/>
          <p:cNvSpPr/>
          <p:nvPr/>
        </p:nvSpPr>
        <p:spPr>
          <a:xfrm>
            <a:off x="223762" y="3140645"/>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۷۲.۵</a:t>
            </a:r>
          </a:p>
        </p:txBody>
      </p:sp>
      <p:sp>
        <p:nvSpPr>
          <p:cNvPr id="7" name="Rectangle 6"/>
          <p:cNvSpPr/>
          <p:nvPr/>
        </p:nvSpPr>
        <p:spPr>
          <a:xfrm>
            <a:off x="8317068" y="315300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a:t>
            </a:r>
          </a:p>
        </p:txBody>
      </p:sp>
      <p:sp>
        <p:nvSpPr>
          <p:cNvPr id="8" name="Rectangle 7"/>
          <p:cNvSpPr/>
          <p:nvPr/>
        </p:nvSpPr>
        <p:spPr>
          <a:xfrm>
            <a:off x="223762"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واقعی</a:t>
            </a:r>
          </a:p>
        </p:txBody>
      </p:sp>
      <p:sp>
        <p:nvSpPr>
          <p:cNvPr id="9" name="Rectangle 8"/>
          <p:cNvSpPr/>
          <p:nvPr/>
        </p:nvSpPr>
        <p:spPr>
          <a:xfrm>
            <a:off x="8279996"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حدس شما</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9563" y="609600"/>
            <a:ext cx="806421" cy="2340202"/>
          </a:xfrm>
          <a:prstGeom prst="rect">
            <a:avLst/>
          </a:prstGeom>
        </p:spPr>
      </p:pic>
      <p:sp>
        <p:nvSpPr>
          <p:cNvPr id="12" name="Rectangle 11"/>
          <p:cNvSpPr/>
          <p:nvPr/>
        </p:nvSpPr>
        <p:spPr>
          <a:xfrm>
            <a:off x="0" y="2538429"/>
            <a:ext cx="12192000" cy="1569660"/>
          </a:xfrm>
          <a:prstGeom prst="rect">
            <a:avLst/>
          </a:prstGeom>
        </p:spPr>
        <p:txBody>
          <a:bodyPr wrap="square">
            <a:spAutoFit/>
          </a:bodyPr>
          <a:lstStyle/>
          <a:p>
            <a:pPr algn="ctr"/>
            <a:r>
              <a:rPr lang="fa-IR" sz="9600" b="1" dirty="0">
                <a:solidFill>
                  <a:srgbClr val="FFFF00"/>
                </a:solidFill>
                <a:latin typeface="IRANSans" panose="020B0506030804020204" pitchFamily="34" charset="-78"/>
                <a:cs typeface="IRANSans" panose="020B0506030804020204" pitchFamily="34" charset="-78"/>
              </a:rPr>
              <a:t>وزن</a:t>
            </a:r>
          </a:p>
        </p:txBody>
      </p:sp>
    </p:spTree>
    <p:extLst>
      <p:ext uri="{BB962C8B-B14F-4D97-AF65-F5344CB8AC3E}">
        <p14:creationId xmlns:p14="http://schemas.microsoft.com/office/powerpoint/2010/main" val="3089472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728" y="609600"/>
            <a:ext cx="806421" cy="2340202"/>
          </a:xfrm>
          <a:prstGeom prst="rect">
            <a:avLst/>
          </a:prstGeom>
        </p:spPr>
      </p:pic>
      <p:sp>
        <p:nvSpPr>
          <p:cNvPr id="6" name="Rectangle 5"/>
          <p:cNvSpPr/>
          <p:nvPr/>
        </p:nvSpPr>
        <p:spPr>
          <a:xfrm>
            <a:off x="223762" y="3140645"/>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۷۲.۵</a:t>
            </a:r>
          </a:p>
        </p:txBody>
      </p:sp>
      <p:sp>
        <p:nvSpPr>
          <p:cNvPr id="7" name="Rectangle 6"/>
          <p:cNvSpPr/>
          <p:nvPr/>
        </p:nvSpPr>
        <p:spPr>
          <a:xfrm>
            <a:off x="8317068" y="315300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۷۲.۳</a:t>
            </a:r>
          </a:p>
        </p:txBody>
      </p:sp>
      <p:sp>
        <p:nvSpPr>
          <p:cNvPr id="8" name="Rectangle 7"/>
          <p:cNvSpPr/>
          <p:nvPr/>
        </p:nvSpPr>
        <p:spPr>
          <a:xfrm>
            <a:off x="223762"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واقعی</a:t>
            </a:r>
          </a:p>
        </p:txBody>
      </p:sp>
      <p:sp>
        <p:nvSpPr>
          <p:cNvPr id="9" name="Rectangle 8"/>
          <p:cNvSpPr/>
          <p:nvPr/>
        </p:nvSpPr>
        <p:spPr>
          <a:xfrm>
            <a:off x="8279996"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حدس شما</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9563" y="609600"/>
            <a:ext cx="806421" cy="2340202"/>
          </a:xfrm>
          <a:prstGeom prst="rect">
            <a:avLst/>
          </a:prstGeom>
        </p:spPr>
      </p:pic>
      <p:sp>
        <p:nvSpPr>
          <p:cNvPr id="12" name="Rectangle 11"/>
          <p:cNvSpPr/>
          <p:nvPr/>
        </p:nvSpPr>
        <p:spPr>
          <a:xfrm>
            <a:off x="0" y="2538429"/>
            <a:ext cx="12192000" cy="1569660"/>
          </a:xfrm>
          <a:prstGeom prst="rect">
            <a:avLst/>
          </a:prstGeom>
        </p:spPr>
        <p:txBody>
          <a:bodyPr wrap="square">
            <a:spAutoFit/>
          </a:bodyPr>
          <a:lstStyle/>
          <a:p>
            <a:pPr algn="ctr"/>
            <a:r>
              <a:rPr lang="fa-IR" sz="9600" b="1" dirty="0">
                <a:solidFill>
                  <a:srgbClr val="FFFF00"/>
                </a:solidFill>
                <a:latin typeface="IRANSans" panose="020B0506030804020204" pitchFamily="34" charset="-78"/>
                <a:cs typeface="IRANSans" panose="020B0506030804020204" pitchFamily="34" charset="-78"/>
              </a:rPr>
              <a:t>وزن</a:t>
            </a:r>
          </a:p>
        </p:txBody>
      </p:sp>
    </p:spTree>
    <p:extLst>
      <p:ext uri="{BB962C8B-B14F-4D97-AF65-F5344CB8AC3E}">
        <p14:creationId xmlns:p14="http://schemas.microsoft.com/office/powerpoint/2010/main" val="15786989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13483" y="379825"/>
            <a:ext cx="435134" cy="1262743"/>
          </a:xfrm>
          <a:prstGeom prst="rect">
            <a:avLst/>
          </a:prstGeom>
        </p:spPr>
      </p:pic>
      <p:sp>
        <p:nvSpPr>
          <p:cNvPr id="6" name="Rectangle 5"/>
          <p:cNvSpPr/>
          <p:nvPr/>
        </p:nvSpPr>
        <p:spPr>
          <a:xfrm>
            <a:off x="223762" y="353037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79٪</a:t>
            </a:r>
          </a:p>
        </p:txBody>
      </p:sp>
      <p:sp>
        <p:nvSpPr>
          <p:cNvPr id="7" name="Rectangle 6"/>
          <p:cNvSpPr/>
          <p:nvPr/>
        </p:nvSpPr>
        <p:spPr>
          <a:xfrm>
            <a:off x="8279997" y="353037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a:t>
            </a:r>
          </a:p>
        </p:txBody>
      </p:sp>
      <p:sp>
        <p:nvSpPr>
          <p:cNvPr id="8" name="Rectangle 7"/>
          <p:cNvSpPr/>
          <p:nvPr/>
        </p:nvSpPr>
        <p:spPr>
          <a:xfrm>
            <a:off x="223762"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واقعی</a:t>
            </a:r>
          </a:p>
        </p:txBody>
      </p:sp>
      <p:sp>
        <p:nvSpPr>
          <p:cNvPr id="9" name="Rectangle 8"/>
          <p:cNvSpPr/>
          <p:nvPr/>
        </p:nvSpPr>
        <p:spPr>
          <a:xfrm>
            <a:off x="8279996"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حدس شما</a:t>
            </a:r>
          </a:p>
        </p:txBody>
      </p:sp>
      <p:sp>
        <p:nvSpPr>
          <p:cNvPr id="12" name="Rectangle 11"/>
          <p:cNvSpPr/>
          <p:nvPr/>
        </p:nvSpPr>
        <p:spPr>
          <a:xfrm>
            <a:off x="3673729" y="2248145"/>
            <a:ext cx="4875187" cy="2308324"/>
          </a:xfrm>
          <a:prstGeom prst="rect">
            <a:avLst/>
          </a:prstGeom>
        </p:spPr>
        <p:txBody>
          <a:bodyPr wrap="square">
            <a:spAutoFit/>
          </a:bodyPr>
          <a:lstStyle/>
          <a:p>
            <a:pPr algn="ctr"/>
            <a:r>
              <a:rPr lang="fa-IR" sz="7200" b="1" dirty="0">
                <a:solidFill>
                  <a:srgbClr val="FFFF00"/>
                </a:solidFill>
                <a:latin typeface="IRANSans" panose="020B0506030804020204" pitchFamily="34" charset="-78"/>
                <a:cs typeface="IRANSans" panose="020B0506030804020204" pitchFamily="34" charset="-78"/>
              </a:rPr>
              <a:t>احساس خوشبختی</a:t>
            </a:r>
          </a:p>
        </p:txBody>
      </p:sp>
      <p:pic>
        <p:nvPicPr>
          <p:cNvPr id="10" name="Picture 9"/>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09449" y="379825"/>
            <a:ext cx="435134" cy="1262743"/>
          </a:xfrm>
          <a:prstGeom prst="rect">
            <a:avLst/>
          </a:prstGeom>
        </p:spPr>
      </p:pic>
      <p:pic>
        <p:nvPicPr>
          <p:cNvPr id="13" name="Picture 1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805415" y="379825"/>
            <a:ext cx="435134" cy="1262743"/>
          </a:xfrm>
          <a:prstGeom prst="rect">
            <a:avLst/>
          </a:prstGeom>
        </p:spPr>
      </p:pic>
      <p:pic>
        <p:nvPicPr>
          <p:cNvPr id="14" name="Picture 13"/>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01381" y="379825"/>
            <a:ext cx="435134" cy="1262743"/>
          </a:xfrm>
          <a:prstGeom prst="rect">
            <a:avLst/>
          </a:prstGeom>
        </p:spPr>
      </p:pic>
      <p:pic>
        <p:nvPicPr>
          <p:cNvPr id="15" name="Picture 1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797348" y="379825"/>
            <a:ext cx="435134" cy="1262743"/>
          </a:xfrm>
          <a:prstGeom prst="rect">
            <a:avLst/>
          </a:prstGeom>
        </p:spPr>
      </p:pic>
      <p:pic>
        <p:nvPicPr>
          <p:cNvPr id="16" name="Picture 1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49183" y="1807132"/>
            <a:ext cx="435134" cy="1262743"/>
          </a:xfrm>
          <a:prstGeom prst="rect">
            <a:avLst/>
          </a:prstGeom>
        </p:spPr>
      </p:pic>
      <p:pic>
        <p:nvPicPr>
          <p:cNvPr id="17" name="Picture 16"/>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45149" y="1807132"/>
            <a:ext cx="435134" cy="1262743"/>
          </a:xfrm>
          <a:prstGeom prst="rect">
            <a:avLst/>
          </a:prstGeom>
        </p:spPr>
      </p:pic>
      <p:pic>
        <p:nvPicPr>
          <p:cNvPr id="18" name="Picture 17"/>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841115" y="1807132"/>
            <a:ext cx="435134" cy="126274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7081" y="1807132"/>
            <a:ext cx="435134" cy="1262743"/>
          </a:xfrm>
          <a:prstGeom prst="rect">
            <a:avLst/>
          </a:prstGeom>
        </p:spPr>
      </p:pic>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3048" y="1807132"/>
            <a:ext cx="435134" cy="1262743"/>
          </a:xfrm>
          <a:prstGeom prst="rect">
            <a:avLst/>
          </a:prstGeom>
        </p:spPr>
      </p:pic>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20531" y="462952"/>
            <a:ext cx="435134" cy="1262743"/>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16497" y="462952"/>
            <a:ext cx="435134" cy="1262743"/>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2463" y="462952"/>
            <a:ext cx="435134" cy="1262743"/>
          </a:xfrm>
          <a:prstGeom prst="rect">
            <a:avLst/>
          </a:prstGeom>
        </p:spPr>
      </p:pic>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08429" y="462952"/>
            <a:ext cx="435134" cy="1262743"/>
          </a:xfrm>
          <a:prstGeom prst="rect">
            <a:avLst/>
          </a:prstGeom>
        </p:spPr>
      </p:pic>
      <p:pic>
        <p:nvPicPr>
          <p:cNvPr id="25" name="Picture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04396" y="462952"/>
            <a:ext cx="435134" cy="1262743"/>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6231" y="1890259"/>
            <a:ext cx="435134" cy="1262743"/>
          </a:xfrm>
          <a:prstGeom prst="rect">
            <a:avLst/>
          </a:prstGeom>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197" y="1890259"/>
            <a:ext cx="435134" cy="1262743"/>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8163" y="1890259"/>
            <a:ext cx="435134" cy="1262743"/>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4129" y="1890259"/>
            <a:ext cx="435134" cy="1262743"/>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0096" y="1890259"/>
            <a:ext cx="435134" cy="1262743"/>
          </a:xfrm>
          <a:prstGeom prst="rect">
            <a:avLst/>
          </a:prstGeom>
        </p:spPr>
      </p:pic>
    </p:spTree>
    <p:extLst>
      <p:ext uri="{BB962C8B-B14F-4D97-AF65-F5344CB8AC3E}">
        <p14:creationId xmlns:p14="http://schemas.microsoft.com/office/powerpoint/2010/main" val="1852541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Rectangle 5"/>
          <p:cNvSpPr/>
          <p:nvPr/>
        </p:nvSpPr>
        <p:spPr>
          <a:xfrm>
            <a:off x="223762" y="353037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79٪</a:t>
            </a:r>
          </a:p>
        </p:txBody>
      </p:sp>
      <p:sp>
        <p:nvSpPr>
          <p:cNvPr id="7" name="Rectangle 6"/>
          <p:cNvSpPr/>
          <p:nvPr/>
        </p:nvSpPr>
        <p:spPr>
          <a:xfrm>
            <a:off x="8279997" y="3530372"/>
            <a:ext cx="3804355" cy="1862048"/>
          </a:xfrm>
          <a:prstGeom prst="rect">
            <a:avLst/>
          </a:prstGeom>
        </p:spPr>
        <p:txBody>
          <a:bodyPr wrap="square">
            <a:spAutoFit/>
          </a:bodyPr>
          <a:lstStyle/>
          <a:p>
            <a:pPr algn="ctr"/>
            <a:r>
              <a:rPr lang="fa-IR" sz="11500" b="1" dirty="0">
                <a:solidFill>
                  <a:srgbClr val="FFFF00"/>
                </a:solidFill>
                <a:latin typeface="IRANSans" panose="020B0506030804020204" pitchFamily="34" charset="-78"/>
                <a:cs typeface="IRANSans" panose="020B0506030804020204" pitchFamily="34" charset="-78"/>
              </a:rPr>
              <a:t>52٪</a:t>
            </a:r>
          </a:p>
        </p:txBody>
      </p:sp>
      <p:sp>
        <p:nvSpPr>
          <p:cNvPr id="8" name="Rectangle 7"/>
          <p:cNvSpPr/>
          <p:nvPr/>
        </p:nvSpPr>
        <p:spPr>
          <a:xfrm>
            <a:off x="223762"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واقعی</a:t>
            </a:r>
          </a:p>
        </p:txBody>
      </p:sp>
      <p:sp>
        <p:nvSpPr>
          <p:cNvPr id="9" name="Rectangle 8"/>
          <p:cNvSpPr/>
          <p:nvPr/>
        </p:nvSpPr>
        <p:spPr>
          <a:xfrm>
            <a:off x="8279996" y="5514696"/>
            <a:ext cx="3804355" cy="646331"/>
          </a:xfrm>
          <a:prstGeom prst="rect">
            <a:avLst/>
          </a:prstGeom>
        </p:spPr>
        <p:txBody>
          <a:bodyPr wrap="square">
            <a:spAutoFit/>
          </a:bodyPr>
          <a:lstStyle/>
          <a:p>
            <a:pPr algn="ctr"/>
            <a:r>
              <a:rPr lang="fa-IR" sz="3600" b="1" dirty="0">
                <a:solidFill>
                  <a:schemeClr val="bg1"/>
                </a:solidFill>
                <a:latin typeface="IRANSans" panose="020B0506030804020204" pitchFamily="34" charset="-78"/>
                <a:cs typeface="IRANSans" panose="020B0506030804020204" pitchFamily="34" charset="-78"/>
              </a:rPr>
              <a:t>میانگین حدس شما</a:t>
            </a:r>
          </a:p>
        </p:txBody>
      </p:sp>
      <p:sp>
        <p:nvSpPr>
          <p:cNvPr id="12" name="Rectangle 11"/>
          <p:cNvSpPr/>
          <p:nvPr/>
        </p:nvSpPr>
        <p:spPr>
          <a:xfrm>
            <a:off x="3673729" y="2248145"/>
            <a:ext cx="4875187" cy="2308324"/>
          </a:xfrm>
          <a:prstGeom prst="rect">
            <a:avLst/>
          </a:prstGeom>
        </p:spPr>
        <p:txBody>
          <a:bodyPr wrap="square">
            <a:spAutoFit/>
          </a:bodyPr>
          <a:lstStyle/>
          <a:p>
            <a:pPr algn="ctr"/>
            <a:r>
              <a:rPr lang="fa-IR" sz="7200" b="1" dirty="0">
                <a:solidFill>
                  <a:srgbClr val="FFFF00"/>
                </a:solidFill>
                <a:latin typeface="IRANSans" panose="020B0506030804020204" pitchFamily="34" charset="-78"/>
                <a:cs typeface="IRANSans" panose="020B0506030804020204" pitchFamily="34" charset="-78"/>
              </a:rPr>
              <a:t>احساس خوشبختی</a:t>
            </a:r>
          </a:p>
        </p:txBody>
      </p:sp>
      <p:grpSp>
        <p:nvGrpSpPr>
          <p:cNvPr id="3" name="Group 2"/>
          <p:cNvGrpSpPr/>
          <p:nvPr/>
        </p:nvGrpSpPr>
        <p:grpSpPr>
          <a:xfrm>
            <a:off x="9020531" y="462952"/>
            <a:ext cx="2454699" cy="2690050"/>
            <a:chOff x="9020531" y="462952"/>
            <a:chExt cx="2454699" cy="2690050"/>
          </a:xfrm>
        </p:grpSpPr>
        <p:pic>
          <p:nvPicPr>
            <p:cNvPr id="21" name="Picture 2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20531" y="462952"/>
              <a:ext cx="435134" cy="1262743"/>
            </a:xfrm>
            <a:prstGeom prst="rect">
              <a:avLst/>
            </a:prstGeom>
          </p:spPr>
        </p:pic>
        <p:pic>
          <p:nvPicPr>
            <p:cNvPr id="22" name="Picture 21"/>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516497" y="462952"/>
              <a:ext cx="435134" cy="1262743"/>
            </a:xfrm>
            <a:prstGeom prst="rect">
              <a:avLst/>
            </a:prstGeom>
          </p:spPr>
        </p:pic>
        <p:pic>
          <p:nvPicPr>
            <p:cNvPr id="23" name="Picture 2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012463" y="462952"/>
              <a:ext cx="435134" cy="1262743"/>
            </a:xfrm>
            <a:prstGeom prst="rect">
              <a:avLst/>
            </a:prstGeom>
          </p:spPr>
        </p:pic>
        <p:pic>
          <p:nvPicPr>
            <p:cNvPr id="24" name="Picture 23"/>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08429" y="462952"/>
              <a:ext cx="435134" cy="1262743"/>
            </a:xfrm>
            <a:prstGeom prst="rect">
              <a:avLst/>
            </a:prstGeom>
          </p:spPr>
        </p:pic>
        <p:pic>
          <p:nvPicPr>
            <p:cNvPr id="25" name="Picture 2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004396" y="462952"/>
              <a:ext cx="435134" cy="1262743"/>
            </a:xfrm>
            <a:prstGeom prst="rect">
              <a:avLst/>
            </a:prstGeom>
          </p:spPr>
        </p:pic>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56231" y="1890259"/>
              <a:ext cx="435134" cy="1262743"/>
            </a:xfrm>
            <a:prstGeom prst="rect">
              <a:avLst/>
            </a:prstGeom>
          </p:spPr>
        </p:pic>
        <p:pic>
          <p:nvPicPr>
            <p:cNvPr id="27" name="Picture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2197" y="1890259"/>
              <a:ext cx="435134" cy="1262743"/>
            </a:xfrm>
            <a:prstGeom prst="rect">
              <a:avLst/>
            </a:prstGeom>
          </p:spPr>
        </p:pic>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8163" y="1890259"/>
              <a:ext cx="435134" cy="1262743"/>
            </a:xfrm>
            <a:prstGeom prst="rect">
              <a:avLst/>
            </a:prstGeom>
          </p:spPr>
        </p:pic>
        <p:pic>
          <p:nvPicPr>
            <p:cNvPr id="29" name="Pictur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44129" y="1890259"/>
              <a:ext cx="435134" cy="1262743"/>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40096" y="1890259"/>
              <a:ext cx="435134" cy="1262743"/>
            </a:xfrm>
            <a:prstGeom prst="rect">
              <a:avLst/>
            </a:prstGeom>
          </p:spPr>
        </p:pic>
      </p:grpSp>
      <p:pic>
        <p:nvPicPr>
          <p:cNvPr id="31" name="Picture 30"/>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13483" y="379825"/>
            <a:ext cx="435134" cy="1262743"/>
          </a:xfrm>
          <a:prstGeom prst="rect">
            <a:avLst/>
          </a:prstGeom>
        </p:spPr>
      </p:pic>
      <p:pic>
        <p:nvPicPr>
          <p:cNvPr id="32" name="Picture 31"/>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09449" y="379825"/>
            <a:ext cx="435134" cy="1262743"/>
          </a:xfrm>
          <a:prstGeom prst="rect">
            <a:avLst/>
          </a:prstGeom>
        </p:spPr>
      </p:pic>
      <p:pic>
        <p:nvPicPr>
          <p:cNvPr id="33" name="Picture 32"/>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805415" y="379825"/>
            <a:ext cx="435134" cy="1262743"/>
          </a:xfrm>
          <a:prstGeom prst="rect">
            <a:avLst/>
          </a:prstGeom>
        </p:spPr>
      </p:pic>
      <p:pic>
        <p:nvPicPr>
          <p:cNvPr id="34" name="Picture 33"/>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301381" y="379825"/>
            <a:ext cx="435134" cy="1262743"/>
          </a:xfrm>
          <a:prstGeom prst="rect">
            <a:avLst/>
          </a:prstGeom>
        </p:spPr>
      </p:pic>
      <p:pic>
        <p:nvPicPr>
          <p:cNvPr id="35" name="Picture 34"/>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2797348" y="379825"/>
            <a:ext cx="435134" cy="1262743"/>
          </a:xfrm>
          <a:prstGeom prst="rect">
            <a:avLst/>
          </a:prstGeom>
        </p:spPr>
      </p:pic>
      <p:pic>
        <p:nvPicPr>
          <p:cNvPr id="36" name="Picture 3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849183" y="1807132"/>
            <a:ext cx="435134" cy="1262743"/>
          </a:xfrm>
          <a:prstGeom prst="rect">
            <a:avLst/>
          </a:prstGeom>
        </p:spPr>
      </p:pic>
      <p:pic>
        <p:nvPicPr>
          <p:cNvPr id="37" name="Picture 36"/>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345149" y="1807132"/>
            <a:ext cx="435134" cy="1262743"/>
          </a:xfrm>
          <a:prstGeom prst="rect">
            <a:avLst/>
          </a:prstGeom>
        </p:spPr>
      </p:pic>
      <p:pic>
        <p:nvPicPr>
          <p:cNvPr id="38" name="Picture 37"/>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841115" y="1807132"/>
            <a:ext cx="435134" cy="1262743"/>
          </a:xfrm>
          <a:prstGeom prst="rect">
            <a:avLst/>
          </a:prstGeom>
        </p:spPr>
      </p:pic>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7081" y="1807132"/>
            <a:ext cx="435134" cy="1262743"/>
          </a:xfrm>
          <a:prstGeom prst="rect">
            <a:avLst/>
          </a:prstGeom>
        </p:spPr>
      </p:pic>
      <p:pic>
        <p:nvPicPr>
          <p:cNvPr id="40" name="Picture 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3048" y="1807132"/>
            <a:ext cx="435134" cy="1262743"/>
          </a:xfrm>
          <a:prstGeom prst="rect">
            <a:avLst/>
          </a:prstGeom>
        </p:spPr>
      </p:pic>
    </p:spTree>
    <p:extLst>
      <p:ext uri="{BB962C8B-B14F-4D97-AF65-F5344CB8AC3E}">
        <p14:creationId xmlns:p14="http://schemas.microsoft.com/office/powerpoint/2010/main" val="7591324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0611" y="1657350"/>
            <a:ext cx="6318994" cy="3155383"/>
          </a:xfrm>
          <a:prstGeom prst="rect">
            <a:avLst/>
          </a:prstGeom>
        </p:spPr>
      </p:pic>
      <p:sp>
        <p:nvSpPr>
          <p:cNvPr id="4" name="Rounded Rectangle 3"/>
          <p:cNvSpPr/>
          <p:nvPr/>
        </p:nvSpPr>
        <p:spPr>
          <a:xfrm>
            <a:off x="1314450" y="2514600"/>
            <a:ext cx="2076450" cy="628650"/>
          </a:xfrm>
          <a:prstGeom prst="round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443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Oval 24"/>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1026" name="Picture 2" descr="Arash Barahm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408640"/>
            <a:ext cx="3780000" cy="3780000"/>
          </a:xfrm>
          <a:prstGeom prst="ellipse">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2256" y="1408640"/>
            <a:ext cx="3780000" cy="3780000"/>
          </a:xfrm>
          <a:prstGeom prst="ellipse">
            <a:avLst/>
          </a:prstGeom>
        </p:spPr>
      </p:pic>
      <p:sp>
        <p:nvSpPr>
          <p:cNvPr id="3" name="Rectangle 2"/>
          <p:cNvSpPr/>
          <p:nvPr/>
        </p:nvSpPr>
        <p:spPr>
          <a:xfrm>
            <a:off x="8267074" y="5445815"/>
            <a:ext cx="1090363" cy="369332"/>
          </a:xfrm>
          <a:prstGeom prst="rect">
            <a:avLst/>
          </a:prstGeom>
        </p:spPr>
        <p:txBody>
          <a:bodyPr wrap="none">
            <a:spAutoFit/>
          </a:bodyPr>
          <a:lstStyle/>
          <a:p>
            <a:r>
              <a:rPr lang="fa-IR" dirty="0">
                <a:solidFill>
                  <a:srgbClr val="FFFF00"/>
                </a:solidFill>
                <a:latin typeface="IRANSans" panose="020B0604020202020204" charset="-78"/>
                <a:cs typeface="IRANSans" panose="020B0604020202020204" charset="-78"/>
              </a:rPr>
              <a:t>اینستاگرام</a:t>
            </a:r>
            <a:endParaRPr lang="en-US" dirty="0">
              <a:solidFill>
                <a:srgbClr val="FFFF00"/>
              </a:solidFill>
              <a:latin typeface="IRANSans" panose="020B0604020202020204" charset="-78"/>
              <a:cs typeface="IRANSans" panose="020B0604020202020204" charset="-78"/>
            </a:endParaRPr>
          </a:p>
        </p:txBody>
      </p:sp>
      <p:sp>
        <p:nvSpPr>
          <p:cNvPr id="6" name="Rectangle 5"/>
          <p:cNvSpPr/>
          <p:nvPr/>
        </p:nvSpPr>
        <p:spPr>
          <a:xfrm>
            <a:off x="3069124" y="5393267"/>
            <a:ext cx="720069" cy="369332"/>
          </a:xfrm>
          <a:prstGeom prst="rect">
            <a:avLst/>
          </a:prstGeom>
        </p:spPr>
        <p:txBody>
          <a:bodyPr wrap="none">
            <a:spAutoFit/>
          </a:bodyPr>
          <a:lstStyle/>
          <a:p>
            <a:r>
              <a:rPr lang="fa-IR" dirty="0">
                <a:solidFill>
                  <a:srgbClr val="FFFF00"/>
                </a:solidFill>
                <a:latin typeface="IRANSans" panose="020B0604020202020204" charset="-78"/>
                <a:cs typeface="IRANSans" panose="020B0604020202020204" charset="-78"/>
              </a:rPr>
              <a:t>توییتر</a:t>
            </a:r>
            <a:endParaRPr lang="en-US" dirty="0">
              <a:solidFill>
                <a:srgbClr val="FFFF00"/>
              </a:solidFill>
              <a:latin typeface="IRANSans" panose="020B0604020202020204" charset="-78"/>
              <a:cs typeface="IRANSans" panose="020B0604020202020204" charset="-78"/>
            </a:endParaRPr>
          </a:p>
        </p:txBody>
      </p:sp>
    </p:spTree>
    <p:extLst>
      <p:ext uri="{BB962C8B-B14F-4D97-AF65-F5344CB8AC3E}">
        <p14:creationId xmlns:p14="http://schemas.microsoft.com/office/powerpoint/2010/main" val="1922519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5" name="Oval 24"/>
          <p:cNvSpPr/>
          <p:nvPr/>
        </p:nvSpPr>
        <p:spPr>
          <a:xfrm>
            <a:off x="6642806" y="10371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806" y="103715"/>
            <a:ext cx="4680000" cy="4680000"/>
          </a:xfrm>
          <a:prstGeom prst="ellipse">
            <a:avLst/>
          </a:prstGeom>
        </p:spPr>
      </p:pic>
      <p:sp>
        <p:nvSpPr>
          <p:cNvPr id="5" name="Oval 4"/>
          <p:cNvSpPr/>
          <p:nvPr/>
        </p:nvSpPr>
        <p:spPr>
          <a:xfrm>
            <a:off x="889706" y="10371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17" name="Rectangle 16"/>
          <p:cNvSpPr/>
          <p:nvPr/>
        </p:nvSpPr>
        <p:spPr>
          <a:xfrm>
            <a:off x="603956" y="4692134"/>
            <a:ext cx="11130844" cy="2039020"/>
          </a:xfrm>
          <a:prstGeom prst="rect">
            <a:avLst/>
          </a:prstGeom>
        </p:spPr>
        <p:txBody>
          <a:bodyPr wrap="square">
            <a:spAutoFit/>
          </a:bodyPr>
          <a:lstStyle/>
          <a:p>
            <a:pPr algn="ctr">
              <a:lnSpc>
                <a:spcPct val="150000"/>
              </a:lnSpc>
            </a:pPr>
            <a:r>
              <a:rPr lang="fa-IR" sz="4400" dirty="0">
                <a:solidFill>
                  <a:srgbClr val="FFFF00"/>
                </a:solidFill>
                <a:latin typeface="IRANSans" panose="020B0604020202020204" charset="-78"/>
                <a:cs typeface="IRANSans" panose="020B0604020202020204" charset="-78"/>
              </a:rPr>
              <a:t>۲. </a:t>
            </a:r>
            <a:r>
              <a:rPr lang="fa-IR" sz="4400" dirty="0">
                <a:solidFill>
                  <a:schemeClr val="bg1"/>
                </a:solidFill>
                <a:latin typeface="IRANSans" panose="020B0604020202020204" charset="-78"/>
                <a:cs typeface="IRANSans" panose="020B0604020202020204" charset="-78"/>
              </a:rPr>
              <a:t>مغز ما در </a:t>
            </a:r>
            <a:r>
              <a:rPr lang="fa-IR" sz="4400" dirty="0">
                <a:solidFill>
                  <a:srgbClr val="FFFF00"/>
                </a:solidFill>
                <a:latin typeface="IRANSans" panose="020B0604020202020204" charset="-78"/>
                <a:cs typeface="IRANSans" panose="020B0604020202020204" charset="-78"/>
              </a:rPr>
              <a:t>درک پیرامون </a:t>
            </a:r>
            <a:r>
              <a:rPr lang="fa-IR" sz="4400" dirty="0">
                <a:solidFill>
                  <a:schemeClr val="bg1"/>
                </a:solidFill>
                <a:latin typeface="IRANSans" panose="020B0604020202020204" charset="-78"/>
                <a:cs typeface="IRANSans" panose="020B0604020202020204" charset="-78"/>
              </a:rPr>
              <a:t>و</a:t>
            </a:r>
            <a:r>
              <a:rPr lang="fa-IR" sz="4400" dirty="0">
                <a:solidFill>
                  <a:srgbClr val="FFFF00"/>
                </a:solidFill>
                <a:latin typeface="IRANSans" panose="020B0604020202020204" charset="-78"/>
                <a:cs typeface="IRANSans" panose="020B0604020202020204" charset="-78"/>
              </a:rPr>
              <a:t> ابراز اجتماعی خودمان </a:t>
            </a:r>
            <a:r>
              <a:rPr lang="fa-IR" sz="4400" b="1" dirty="0">
                <a:solidFill>
                  <a:schemeClr val="bg1"/>
                </a:solidFill>
                <a:latin typeface="IRANSans" panose="020B0604020202020204" charset="-78"/>
                <a:cs typeface="IRANSans" panose="020B0604020202020204" charset="-78"/>
              </a:rPr>
              <a:t>میانگین‌گیر ناواردی</a:t>
            </a:r>
            <a:r>
              <a:rPr lang="fa-IR" sz="4400" dirty="0">
                <a:solidFill>
                  <a:schemeClr val="bg1"/>
                </a:solidFill>
                <a:latin typeface="IRANSans" panose="020B0604020202020204" charset="-78"/>
                <a:cs typeface="IRANSans" panose="020B0604020202020204" charset="-78"/>
              </a:rPr>
              <a:t>‌ست</a:t>
            </a:r>
          </a:p>
        </p:txBody>
      </p:sp>
      <p:grpSp>
        <p:nvGrpSpPr>
          <p:cNvPr id="6" name="Group 5"/>
          <p:cNvGrpSpPr/>
          <p:nvPr/>
        </p:nvGrpSpPr>
        <p:grpSpPr>
          <a:xfrm>
            <a:off x="2002356" y="958252"/>
            <a:ext cx="2454699" cy="2690050"/>
            <a:chOff x="9020531" y="462952"/>
            <a:chExt cx="2454699" cy="2690050"/>
          </a:xfrm>
        </p:grpSpPr>
        <p:pic>
          <p:nvPicPr>
            <p:cNvPr id="7" name="Picture 6"/>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020531" y="462952"/>
              <a:ext cx="435134" cy="1262743"/>
            </a:xfrm>
            <a:prstGeom prst="rect">
              <a:avLst/>
            </a:prstGeom>
          </p:spPr>
        </p:pic>
        <p:pic>
          <p:nvPicPr>
            <p:cNvPr id="8" name="Picture 7"/>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9516497" y="462952"/>
              <a:ext cx="435134" cy="1262743"/>
            </a:xfrm>
            <a:prstGeom prst="rect">
              <a:avLst/>
            </a:prstGeom>
          </p:spPr>
        </p:pic>
        <p:pic>
          <p:nvPicPr>
            <p:cNvPr id="9" name="Picture 8"/>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012463" y="462952"/>
              <a:ext cx="435134" cy="1262743"/>
            </a:xfrm>
            <a:prstGeom prst="rect">
              <a:avLst/>
            </a:prstGeom>
          </p:spPr>
        </p:pic>
        <p:pic>
          <p:nvPicPr>
            <p:cNvPr id="10" name="Picture 9"/>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0508429" y="462952"/>
              <a:ext cx="435134" cy="1262743"/>
            </a:xfrm>
            <a:prstGeom prst="rect">
              <a:avLst/>
            </a:prstGeom>
          </p:spPr>
        </p:pic>
        <p:pic>
          <p:nvPicPr>
            <p:cNvPr id="11" name="Picture 10"/>
            <p:cNvPicPr>
              <a:picLocks noChangeAspect="1"/>
            </p:cNvPicPr>
            <p:nvPr/>
          </p:nvPicPr>
          <p:blipFill>
            <a:blip r:embed="rId4"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11004396" y="462952"/>
              <a:ext cx="435134" cy="1262743"/>
            </a:xfrm>
            <a:prstGeom prst="rect">
              <a:avLst/>
            </a:prstGeom>
          </p:spPr>
        </p:pic>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6231" y="1890259"/>
              <a:ext cx="435134" cy="126274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2197" y="1890259"/>
              <a:ext cx="435134" cy="1262743"/>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048163" y="1890259"/>
              <a:ext cx="435134" cy="1262743"/>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4129" y="1890259"/>
              <a:ext cx="435134" cy="1262743"/>
            </a:xfrm>
            <a:prstGeom prst="rect">
              <a:avLst/>
            </a:prstGeom>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40096" y="1890259"/>
              <a:ext cx="435134" cy="1262743"/>
            </a:xfrm>
            <a:prstGeom prst="rect">
              <a:avLst/>
            </a:prstGeom>
          </p:spPr>
        </p:pic>
      </p:grpSp>
    </p:spTree>
    <p:extLst>
      <p:ext uri="{BB962C8B-B14F-4D97-AF65-F5344CB8AC3E}">
        <p14:creationId xmlns:p14="http://schemas.microsoft.com/office/powerpoint/2010/main" val="3246321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 name="Picture 1"/>
          <p:cNvPicPr>
            <a:picLocks noChangeAspect="1"/>
          </p:cNvPicPr>
          <p:nvPr/>
        </p:nvPicPr>
        <p:blipFill>
          <a:blip r:embed="rId3">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4344356" y="1932993"/>
            <a:ext cx="3600000" cy="3116943"/>
          </a:xfrm>
          <a:prstGeom prst="rect">
            <a:avLst/>
          </a:prstGeom>
        </p:spPr>
      </p:pic>
      <p:sp>
        <p:nvSpPr>
          <p:cNvPr id="5" name="Oval 4"/>
          <p:cNvSpPr/>
          <p:nvPr/>
        </p:nvSpPr>
        <p:spPr>
          <a:xfrm>
            <a:off x="2285202" y="3311465"/>
            <a:ext cx="360000" cy="3600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Oval 7"/>
          <p:cNvSpPr/>
          <p:nvPr/>
        </p:nvSpPr>
        <p:spPr>
          <a:xfrm>
            <a:off x="9348605" y="2591465"/>
            <a:ext cx="1800000" cy="18000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45988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Rectangle 4"/>
          <p:cNvSpPr/>
          <p:nvPr/>
        </p:nvSpPr>
        <p:spPr>
          <a:xfrm>
            <a:off x="8772321" y="282743"/>
            <a:ext cx="216131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جنسیت</a:t>
            </a:r>
          </a:p>
        </p:txBody>
      </p:sp>
      <p:sp>
        <p:nvSpPr>
          <p:cNvPr id="8" name="Rectangle 7"/>
          <p:cNvSpPr/>
          <p:nvPr/>
        </p:nvSpPr>
        <p:spPr>
          <a:xfrm>
            <a:off x="8772321" y="1665819"/>
            <a:ext cx="194078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سن</a:t>
            </a:r>
          </a:p>
        </p:txBody>
      </p:sp>
      <p:sp>
        <p:nvSpPr>
          <p:cNvPr id="9" name="Rectangle 8"/>
          <p:cNvSpPr/>
          <p:nvPr/>
        </p:nvSpPr>
        <p:spPr>
          <a:xfrm>
            <a:off x="8772321" y="3048895"/>
            <a:ext cx="2764301"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روش آشنایی</a:t>
            </a:r>
          </a:p>
        </p:txBody>
      </p:sp>
      <p:sp>
        <p:nvSpPr>
          <p:cNvPr id="10" name="Rectangle 9"/>
          <p:cNvSpPr/>
          <p:nvPr/>
        </p:nvSpPr>
        <p:spPr>
          <a:xfrm>
            <a:off x="8772321" y="4431971"/>
            <a:ext cx="3458584"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ساعت ثبت نام</a:t>
            </a:r>
          </a:p>
        </p:txBody>
      </p:sp>
      <p:sp>
        <p:nvSpPr>
          <p:cNvPr id="11" name="Rectangle 10"/>
          <p:cNvSpPr/>
          <p:nvPr/>
        </p:nvSpPr>
        <p:spPr>
          <a:xfrm>
            <a:off x="8772321" y="5815046"/>
            <a:ext cx="320072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هزینه ثبت‌نام</a:t>
            </a:r>
          </a:p>
        </p:txBody>
      </p:sp>
      <p:pic>
        <p:nvPicPr>
          <p:cNvPr id="16" name="Picture 4" descr="Man, Male, Boy, Human, People, Persons, Low Poly"/>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70656" y="1565465"/>
            <a:ext cx="1947400" cy="3852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148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Oval 6"/>
          <p:cNvSpPr/>
          <p:nvPr/>
        </p:nvSpPr>
        <p:spPr>
          <a:xfrm>
            <a:off x="2904356" y="251465"/>
            <a:ext cx="6480000" cy="6480000"/>
          </a:xfrm>
          <a:prstGeom prst="ellipse">
            <a:avLst/>
          </a:prstGeom>
          <a:solidFill>
            <a:schemeClr val="tx1">
              <a:lumMod val="75000"/>
              <a:lumOff val="25000"/>
            </a:scheme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p:cNvSpPr/>
          <p:nvPr/>
        </p:nvSpPr>
        <p:spPr>
          <a:xfrm>
            <a:off x="4884356" y="2231465"/>
            <a:ext cx="2520000" cy="25200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Oval 52"/>
          <p:cNvSpPr/>
          <p:nvPr/>
        </p:nvSpPr>
        <p:spPr>
          <a:xfrm>
            <a:off x="5079421" y="264663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4" name="Oval 53"/>
          <p:cNvSpPr/>
          <p:nvPr/>
        </p:nvSpPr>
        <p:spPr>
          <a:xfrm>
            <a:off x="4884356" y="296975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5" name="Oval 54"/>
          <p:cNvSpPr/>
          <p:nvPr/>
        </p:nvSpPr>
        <p:spPr>
          <a:xfrm>
            <a:off x="4830356" y="341350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6" name="Oval 55"/>
          <p:cNvSpPr/>
          <p:nvPr/>
        </p:nvSpPr>
        <p:spPr>
          <a:xfrm>
            <a:off x="4867486" y="3765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7" name="Oval 56"/>
          <p:cNvSpPr/>
          <p:nvPr/>
        </p:nvSpPr>
        <p:spPr>
          <a:xfrm>
            <a:off x="5089812" y="4194261"/>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8" name="Oval 57"/>
          <p:cNvSpPr/>
          <p:nvPr/>
        </p:nvSpPr>
        <p:spPr>
          <a:xfrm>
            <a:off x="6995904" y="258919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9" name="Oval 58"/>
          <p:cNvSpPr/>
          <p:nvPr/>
        </p:nvSpPr>
        <p:spPr>
          <a:xfrm>
            <a:off x="7269249" y="301585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0" name="Oval 59"/>
          <p:cNvSpPr/>
          <p:nvPr/>
        </p:nvSpPr>
        <p:spPr>
          <a:xfrm>
            <a:off x="7350356" y="336867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Oval 60"/>
          <p:cNvSpPr/>
          <p:nvPr/>
        </p:nvSpPr>
        <p:spPr>
          <a:xfrm>
            <a:off x="7269249" y="386168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Oval 61"/>
          <p:cNvSpPr/>
          <p:nvPr/>
        </p:nvSpPr>
        <p:spPr>
          <a:xfrm>
            <a:off x="7080356" y="4155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3" name="Oval 62"/>
          <p:cNvSpPr/>
          <p:nvPr/>
        </p:nvSpPr>
        <p:spPr>
          <a:xfrm>
            <a:off x="8501195" y="128371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4" name="Oval 63"/>
          <p:cNvSpPr/>
          <p:nvPr/>
        </p:nvSpPr>
        <p:spPr>
          <a:xfrm>
            <a:off x="9137852" y="2367891"/>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5" name="Oval 64"/>
          <p:cNvSpPr/>
          <p:nvPr/>
        </p:nvSpPr>
        <p:spPr>
          <a:xfrm>
            <a:off x="9315152" y="332923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6" name="Oval 65"/>
          <p:cNvSpPr/>
          <p:nvPr/>
        </p:nvSpPr>
        <p:spPr>
          <a:xfrm>
            <a:off x="9149542" y="440679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7" name="Oval 66"/>
          <p:cNvSpPr/>
          <p:nvPr/>
        </p:nvSpPr>
        <p:spPr>
          <a:xfrm>
            <a:off x="8703878" y="531363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8" name="Oval 67"/>
          <p:cNvSpPr/>
          <p:nvPr/>
        </p:nvSpPr>
        <p:spPr>
          <a:xfrm>
            <a:off x="3477236" y="537084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9" name="Oval 68"/>
          <p:cNvSpPr/>
          <p:nvPr/>
        </p:nvSpPr>
        <p:spPr>
          <a:xfrm>
            <a:off x="2958356" y="4299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0" name="Oval 69"/>
          <p:cNvSpPr/>
          <p:nvPr/>
        </p:nvSpPr>
        <p:spPr>
          <a:xfrm>
            <a:off x="2846756" y="3390397"/>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1" name="Oval 70"/>
          <p:cNvSpPr/>
          <p:nvPr/>
        </p:nvSpPr>
        <p:spPr>
          <a:xfrm>
            <a:off x="3046875" y="223651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2" name="Oval 71"/>
          <p:cNvSpPr/>
          <p:nvPr/>
        </p:nvSpPr>
        <p:spPr>
          <a:xfrm>
            <a:off x="3540422" y="139410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Oval 25"/>
          <p:cNvSpPr/>
          <p:nvPr/>
        </p:nvSpPr>
        <p:spPr>
          <a:xfrm>
            <a:off x="4373762" y="69047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Oval 26"/>
          <p:cNvSpPr/>
          <p:nvPr/>
        </p:nvSpPr>
        <p:spPr>
          <a:xfrm>
            <a:off x="5521626" y="24299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Oval 27"/>
          <p:cNvSpPr/>
          <p:nvPr/>
        </p:nvSpPr>
        <p:spPr>
          <a:xfrm>
            <a:off x="7194785" y="39864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Oval 28"/>
          <p:cNvSpPr/>
          <p:nvPr/>
        </p:nvSpPr>
        <p:spPr>
          <a:xfrm>
            <a:off x="4602405" y="630145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Oval 29"/>
          <p:cNvSpPr/>
          <p:nvPr/>
        </p:nvSpPr>
        <p:spPr>
          <a:xfrm>
            <a:off x="6061553" y="6671110"/>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Oval 30"/>
          <p:cNvSpPr/>
          <p:nvPr/>
        </p:nvSpPr>
        <p:spPr>
          <a:xfrm>
            <a:off x="7598520" y="626254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Oval 31"/>
          <p:cNvSpPr/>
          <p:nvPr/>
        </p:nvSpPr>
        <p:spPr>
          <a:xfrm>
            <a:off x="6642463" y="233303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Oval 32"/>
          <p:cNvSpPr/>
          <p:nvPr/>
        </p:nvSpPr>
        <p:spPr>
          <a:xfrm>
            <a:off x="6094474" y="219360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Oval 33"/>
          <p:cNvSpPr/>
          <p:nvPr/>
        </p:nvSpPr>
        <p:spPr>
          <a:xfrm>
            <a:off x="5530267" y="2310338"/>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Oval 34"/>
          <p:cNvSpPr/>
          <p:nvPr/>
        </p:nvSpPr>
        <p:spPr>
          <a:xfrm>
            <a:off x="6649097" y="454098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Oval 35"/>
          <p:cNvSpPr/>
          <p:nvPr/>
        </p:nvSpPr>
        <p:spPr>
          <a:xfrm>
            <a:off x="6007070" y="465771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Oval 36"/>
          <p:cNvSpPr/>
          <p:nvPr/>
        </p:nvSpPr>
        <p:spPr>
          <a:xfrm>
            <a:off x="5540144" y="4560440"/>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Rectangle 37"/>
          <p:cNvSpPr/>
          <p:nvPr/>
        </p:nvSpPr>
        <p:spPr>
          <a:xfrm>
            <a:off x="8733415" y="282743"/>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امید</a:t>
            </a:r>
          </a:p>
        </p:txBody>
      </p:sp>
      <p:sp>
        <p:nvSpPr>
          <p:cNvPr id="39" name="Rectangle 38"/>
          <p:cNvSpPr/>
          <p:nvPr/>
        </p:nvSpPr>
        <p:spPr>
          <a:xfrm>
            <a:off x="9807364" y="1665819"/>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رفاه</a:t>
            </a:r>
          </a:p>
        </p:txBody>
      </p:sp>
      <p:sp>
        <p:nvSpPr>
          <p:cNvPr id="40" name="Rectangle 39"/>
          <p:cNvSpPr/>
          <p:nvPr/>
        </p:nvSpPr>
        <p:spPr>
          <a:xfrm>
            <a:off x="10209247" y="304889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خانواده</a:t>
            </a:r>
          </a:p>
        </p:txBody>
      </p:sp>
      <p:sp>
        <p:nvSpPr>
          <p:cNvPr id="41" name="Rectangle 40"/>
          <p:cNvSpPr/>
          <p:nvPr/>
        </p:nvSpPr>
        <p:spPr>
          <a:xfrm>
            <a:off x="9807364" y="4431971"/>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دوستان</a:t>
            </a:r>
          </a:p>
        </p:txBody>
      </p:sp>
      <p:sp>
        <p:nvSpPr>
          <p:cNvPr id="42" name="Rectangle 41"/>
          <p:cNvSpPr/>
          <p:nvPr/>
        </p:nvSpPr>
        <p:spPr>
          <a:xfrm>
            <a:off x="9169837" y="5815046"/>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سلامتی</a:t>
            </a:r>
          </a:p>
        </p:txBody>
      </p:sp>
      <p:sp>
        <p:nvSpPr>
          <p:cNvPr id="43" name="Rectangle 42"/>
          <p:cNvSpPr/>
          <p:nvPr/>
        </p:nvSpPr>
        <p:spPr>
          <a:xfrm>
            <a:off x="1366502" y="282743"/>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شادی</a:t>
            </a:r>
          </a:p>
        </p:txBody>
      </p:sp>
      <p:sp>
        <p:nvSpPr>
          <p:cNvPr id="48" name="Rectangle 47"/>
          <p:cNvSpPr/>
          <p:nvPr/>
        </p:nvSpPr>
        <p:spPr>
          <a:xfrm>
            <a:off x="5306036" y="143317"/>
            <a:ext cx="1724891" cy="369332"/>
          </a:xfrm>
          <a:prstGeom prst="rect">
            <a:avLst/>
          </a:prstGeom>
          <a:solidFill>
            <a:srgbClr val="C00000"/>
          </a:solidFill>
        </p:spPr>
        <p:txBody>
          <a:bodyPr wrap="square">
            <a:spAutoFit/>
          </a:bodyPr>
          <a:lstStyle/>
          <a:p>
            <a:pPr algn="ctr"/>
            <a:r>
              <a:rPr lang="fa-IR" b="1" dirty="0">
                <a:solidFill>
                  <a:schemeClr val="bg1"/>
                </a:solidFill>
                <a:latin typeface="IRANSans" panose="020B0506030804020204" pitchFamily="34" charset="-78"/>
                <a:cs typeface="IRANSans" panose="020B0506030804020204" pitchFamily="34" charset="-78"/>
              </a:rPr>
              <a:t>میانگین خوب</a:t>
            </a:r>
          </a:p>
        </p:txBody>
      </p:sp>
      <p:sp>
        <p:nvSpPr>
          <p:cNvPr id="44" name="Rectangle 43"/>
          <p:cNvSpPr/>
          <p:nvPr/>
        </p:nvSpPr>
        <p:spPr>
          <a:xfrm>
            <a:off x="482187" y="166000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تحصیل</a:t>
            </a:r>
          </a:p>
        </p:txBody>
      </p:sp>
      <p:sp>
        <p:nvSpPr>
          <p:cNvPr id="45" name="Rectangle 44"/>
          <p:cNvSpPr/>
          <p:nvPr/>
        </p:nvSpPr>
        <p:spPr>
          <a:xfrm>
            <a:off x="368974" y="304889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هنر</a:t>
            </a:r>
          </a:p>
        </p:txBody>
      </p:sp>
      <p:sp>
        <p:nvSpPr>
          <p:cNvPr id="46" name="Rectangle 45"/>
          <p:cNvSpPr/>
          <p:nvPr/>
        </p:nvSpPr>
        <p:spPr>
          <a:xfrm>
            <a:off x="482187" y="4431971"/>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کار</a:t>
            </a:r>
          </a:p>
        </p:txBody>
      </p:sp>
      <p:sp>
        <p:nvSpPr>
          <p:cNvPr id="47" name="Rectangle 46"/>
          <p:cNvSpPr/>
          <p:nvPr/>
        </p:nvSpPr>
        <p:spPr>
          <a:xfrm>
            <a:off x="1059873" y="5815046"/>
            <a:ext cx="2031520"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مسافرت</a:t>
            </a:r>
          </a:p>
        </p:txBody>
      </p:sp>
      <p:sp>
        <p:nvSpPr>
          <p:cNvPr id="49" name="Rectangle 48"/>
          <p:cNvSpPr/>
          <p:nvPr/>
        </p:nvSpPr>
        <p:spPr>
          <a:xfrm>
            <a:off x="5516803" y="2124517"/>
            <a:ext cx="1245416" cy="369332"/>
          </a:xfrm>
          <a:prstGeom prst="rect">
            <a:avLst/>
          </a:prstGeom>
          <a:solidFill>
            <a:srgbClr val="C00000"/>
          </a:solidFill>
        </p:spPr>
        <p:txBody>
          <a:bodyPr wrap="square">
            <a:spAutoFit/>
          </a:bodyPr>
          <a:lstStyle/>
          <a:p>
            <a:pPr algn="ctr"/>
            <a:r>
              <a:rPr lang="fa-IR" b="1" dirty="0">
                <a:solidFill>
                  <a:schemeClr val="bg1"/>
                </a:solidFill>
                <a:latin typeface="IRANSans" panose="020B0506030804020204" pitchFamily="34" charset="-78"/>
                <a:cs typeface="IRANSans" panose="020B0506030804020204" pitchFamily="34" charset="-78"/>
              </a:rPr>
              <a:t>میانگین بد</a:t>
            </a:r>
          </a:p>
        </p:txBody>
      </p:sp>
    </p:spTree>
    <p:extLst>
      <p:ext uri="{BB962C8B-B14F-4D97-AF65-F5344CB8AC3E}">
        <p14:creationId xmlns:p14="http://schemas.microsoft.com/office/powerpoint/2010/main" val="2539380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Oval 6"/>
          <p:cNvSpPr/>
          <p:nvPr/>
        </p:nvSpPr>
        <p:spPr>
          <a:xfrm>
            <a:off x="2904356" y="251465"/>
            <a:ext cx="6480000" cy="6480000"/>
          </a:xfrm>
          <a:prstGeom prst="ellipse">
            <a:avLst/>
          </a:prstGeom>
          <a:solidFill>
            <a:schemeClr val="tx1">
              <a:lumMod val="75000"/>
              <a:lumOff val="25000"/>
            </a:schemeClr>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 name="Oval 5"/>
          <p:cNvSpPr/>
          <p:nvPr/>
        </p:nvSpPr>
        <p:spPr>
          <a:xfrm>
            <a:off x="4884356" y="2231465"/>
            <a:ext cx="2520000" cy="2520000"/>
          </a:xfrm>
          <a:prstGeom prst="ellipse">
            <a:avLst/>
          </a:prstGeom>
          <a:solidFill>
            <a:schemeClr val="tx1"/>
          </a:solid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3" name="Oval 52"/>
          <p:cNvSpPr/>
          <p:nvPr/>
        </p:nvSpPr>
        <p:spPr>
          <a:xfrm>
            <a:off x="5079421" y="264663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4" name="Oval 53"/>
          <p:cNvSpPr/>
          <p:nvPr/>
        </p:nvSpPr>
        <p:spPr>
          <a:xfrm>
            <a:off x="4884356" y="296975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5" name="Oval 54"/>
          <p:cNvSpPr/>
          <p:nvPr/>
        </p:nvSpPr>
        <p:spPr>
          <a:xfrm>
            <a:off x="4830356" y="341350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6" name="Oval 55"/>
          <p:cNvSpPr/>
          <p:nvPr/>
        </p:nvSpPr>
        <p:spPr>
          <a:xfrm>
            <a:off x="4867486" y="3765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7" name="Oval 56"/>
          <p:cNvSpPr/>
          <p:nvPr/>
        </p:nvSpPr>
        <p:spPr>
          <a:xfrm>
            <a:off x="5089812" y="4194261"/>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8" name="Oval 57"/>
          <p:cNvSpPr/>
          <p:nvPr/>
        </p:nvSpPr>
        <p:spPr>
          <a:xfrm>
            <a:off x="6995904" y="258919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9" name="Oval 58"/>
          <p:cNvSpPr/>
          <p:nvPr/>
        </p:nvSpPr>
        <p:spPr>
          <a:xfrm>
            <a:off x="7269249" y="301585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0" name="Oval 59"/>
          <p:cNvSpPr/>
          <p:nvPr/>
        </p:nvSpPr>
        <p:spPr>
          <a:xfrm>
            <a:off x="7350356" y="336867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1" name="Oval 60"/>
          <p:cNvSpPr/>
          <p:nvPr/>
        </p:nvSpPr>
        <p:spPr>
          <a:xfrm>
            <a:off x="7269249" y="386168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2" name="Oval 61"/>
          <p:cNvSpPr/>
          <p:nvPr/>
        </p:nvSpPr>
        <p:spPr>
          <a:xfrm>
            <a:off x="7080356" y="4155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3" name="Oval 62"/>
          <p:cNvSpPr/>
          <p:nvPr/>
        </p:nvSpPr>
        <p:spPr>
          <a:xfrm>
            <a:off x="8501195" y="128371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4" name="Oval 63"/>
          <p:cNvSpPr/>
          <p:nvPr/>
        </p:nvSpPr>
        <p:spPr>
          <a:xfrm>
            <a:off x="9137852" y="2367891"/>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5" name="Oval 64"/>
          <p:cNvSpPr/>
          <p:nvPr/>
        </p:nvSpPr>
        <p:spPr>
          <a:xfrm>
            <a:off x="9315152" y="332923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6" name="Oval 65"/>
          <p:cNvSpPr/>
          <p:nvPr/>
        </p:nvSpPr>
        <p:spPr>
          <a:xfrm>
            <a:off x="9149542" y="440679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7" name="Oval 66"/>
          <p:cNvSpPr/>
          <p:nvPr/>
        </p:nvSpPr>
        <p:spPr>
          <a:xfrm>
            <a:off x="8703878" y="531363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8" name="Oval 67"/>
          <p:cNvSpPr/>
          <p:nvPr/>
        </p:nvSpPr>
        <p:spPr>
          <a:xfrm>
            <a:off x="3477236" y="537084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69" name="Oval 68"/>
          <p:cNvSpPr/>
          <p:nvPr/>
        </p:nvSpPr>
        <p:spPr>
          <a:xfrm>
            <a:off x="2958356" y="429912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0" name="Oval 69"/>
          <p:cNvSpPr/>
          <p:nvPr/>
        </p:nvSpPr>
        <p:spPr>
          <a:xfrm>
            <a:off x="2846756" y="3390397"/>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1" name="Oval 70"/>
          <p:cNvSpPr/>
          <p:nvPr/>
        </p:nvSpPr>
        <p:spPr>
          <a:xfrm>
            <a:off x="3046875" y="223651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2" name="Oval 71"/>
          <p:cNvSpPr/>
          <p:nvPr/>
        </p:nvSpPr>
        <p:spPr>
          <a:xfrm>
            <a:off x="3540422" y="1394105"/>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6" name="Oval 25"/>
          <p:cNvSpPr/>
          <p:nvPr/>
        </p:nvSpPr>
        <p:spPr>
          <a:xfrm>
            <a:off x="4373762" y="690479"/>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7" name="Oval 26"/>
          <p:cNvSpPr/>
          <p:nvPr/>
        </p:nvSpPr>
        <p:spPr>
          <a:xfrm>
            <a:off x="5521626" y="24299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8" name="Oval 27"/>
          <p:cNvSpPr/>
          <p:nvPr/>
        </p:nvSpPr>
        <p:spPr>
          <a:xfrm>
            <a:off x="7194785" y="39864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9" name="Oval 28"/>
          <p:cNvSpPr/>
          <p:nvPr/>
        </p:nvSpPr>
        <p:spPr>
          <a:xfrm>
            <a:off x="4602405" y="6301452"/>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0" name="Oval 29"/>
          <p:cNvSpPr/>
          <p:nvPr/>
        </p:nvSpPr>
        <p:spPr>
          <a:xfrm>
            <a:off x="6061553" y="6671110"/>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1" name="Oval 30"/>
          <p:cNvSpPr/>
          <p:nvPr/>
        </p:nvSpPr>
        <p:spPr>
          <a:xfrm>
            <a:off x="7598520" y="626254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2" name="Oval 31"/>
          <p:cNvSpPr/>
          <p:nvPr/>
        </p:nvSpPr>
        <p:spPr>
          <a:xfrm>
            <a:off x="6642463" y="2333033"/>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3" name="Oval 32"/>
          <p:cNvSpPr/>
          <p:nvPr/>
        </p:nvSpPr>
        <p:spPr>
          <a:xfrm>
            <a:off x="6094474" y="2193606"/>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4" name="Oval 33"/>
          <p:cNvSpPr/>
          <p:nvPr/>
        </p:nvSpPr>
        <p:spPr>
          <a:xfrm>
            <a:off x="5530267" y="2310338"/>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5" name="Oval 34"/>
          <p:cNvSpPr/>
          <p:nvPr/>
        </p:nvSpPr>
        <p:spPr>
          <a:xfrm>
            <a:off x="6649097" y="454098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6" name="Oval 35"/>
          <p:cNvSpPr/>
          <p:nvPr/>
        </p:nvSpPr>
        <p:spPr>
          <a:xfrm>
            <a:off x="6007070" y="4657714"/>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7" name="Oval 36"/>
          <p:cNvSpPr/>
          <p:nvPr/>
        </p:nvSpPr>
        <p:spPr>
          <a:xfrm>
            <a:off x="5540144" y="4560440"/>
            <a:ext cx="144000" cy="144000"/>
          </a:xfrm>
          <a:prstGeom prst="ellipse">
            <a:avLst/>
          </a:prstGeom>
          <a:solidFill>
            <a:schemeClr val="bg1">
              <a:lumMod val="75000"/>
            </a:schemeClr>
          </a:solid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38" name="Rectangle 37"/>
          <p:cNvSpPr/>
          <p:nvPr/>
        </p:nvSpPr>
        <p:spPr>
          <a:xfrm>
            <a:off x="8733415" y="282743"/>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امید</a:t>
            </a:r>
          </a:p>
        </p:txBody>
      </p:sp>
      <p:sp>
        <p:nvSpPr>
          <p:cNvPr id="39" name="Rectangle 38"/>
          <p:cNvSpPr/>
          <p:nvPr/>
        </p:nvSpPr>
        <p:spPr>
          <a:xfrm>
            <a:off x="9807364" y="1665819"/>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رفاه</a:t>
            </a:r>
          </a:p>
        </p:txBody>
      </p:sp>
      <p:sp>
        <p:nvSpPr>
          <p:cNvPr id="40" name="Rectangle 39"/>
          <p:cNvSpPr/>
          <p:nvPr/>
        </p:nvSpPr>
        <p:spPr>
          <a:xfrm>
            <a:off x="10209247" y="304889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خانواده</a:t>
            </a:r>
          </a:p>
        </p:txBody>
      </p:sp>
      <p:sp>
        <p:nvSpPr>
          <p:cNvPr id="41" name="Rectangle 40"/>
          <p:cNvSpPr/>
          <p:nvPr/>
        </p:nvSpPr>
        <p:spPr>
          <a:xfrm>
            <a:off x="9807364" y="4431971"/>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دوستان</a:t>
            </a:r>
          </a:p>
        </p:txBody>
      </p:sp>
      <p:sp>
        <p:nvSpPr>
          <p:cNvPr id="42" name="Rectangle 41"/>
          <p:cNvSpPr/>
          <p:nvPr/>
        </p:nvSpPr>
        <p:spPr>
          <a:xfrm>
            <a:off x="9169837" y="5815046"/>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سلامتی</a:t>
            </a:r>
          </a:p>
        </p:txBody>
      </p:sp>
      <p:sp>
        <p:nvSpPr>
          <p:cNvPr id="43" name="Rectangle 42"/>
          <p:cNvSpPr/>
          <p:nvPr/>
        </p:nvSpPr>
        <p:spPr>
          <a:xfrm>
            <a:off x="1366502" y="282743"/>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شادی</a:t>
            </a:r>
          </a:p>
        </p:txBody>
      </p:sp>
      <p:sp>
        <p:nvSpPr>
          <p:cNvPr id="44" name="Rectangle 43"/>
          <p:cNvSpPr/>
          <p:nvPr/>
        </p:nvSpPr>
        <p:spPr>
          <a:xfrm>
            <a:off x="482187" y="166000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تحصیل</a:t>
            </a:r>
          </a:p>
        </p:txBody>
      </p:sp>
      <p:sp>
        <p:nvSpPr>
          <p:cNvPr id="45" name="Rectangle 44"/>
          <p:cNvSpPr/>
          <p:nvPr/>
        </p:nvSpPr>
        <p:spPr>
          <a:xfrm>
            <a:off x="368974" y="3048895"/>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هنر</a:t>
            </a:r>
          </a:p>
        </p:txBody>
      </p:sp>
      <p:sp>
        <p:nvSpPr>
          <p:cNvPr id="46" name="Rectangle 45"/>
          <p:cNvSpPr/>
          <p:nvPr/>
        </p:nvSpPr>
        <p:spPr>
          <a:xfrm>
            <a:off x="482187" y="4431971"/>
            <a:ext cx="1724891"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کار</a:t>
            </a:r>
          </a:p>
        </p:txBody>
      </p:sp>
      <p:sp>
        <p:nvSpPr>
          <p:cNvPr id="47" name="Rectangle 46"/>
          <p:cNvSpPr/>
          <p:nvPr/>
        </p:nvSpPr>
        <p:spPr>
          <a:xfrm>
            <a:off x="1059873" y="5815046"/>
            <a:ext cx="2031520" cy="707886"/>
          </a:xfrm>
          <a:prstGeom prst="rect">
            <a:avLst/>
          </a:prstGeom>
        </p:spPr>
        <p:txBody>
          <a:bodyPr wrap="square">
            <a:spAutoFit/>
          </a:bodyPr>
          <a:lstStyle/>
          <a:p>
            <a:pPr algn="ctr"/>
            <a:r>
              <a:rPr lang="fa-IR" sz="4000" b="1" dirty="0">
                <a:solidFill>
                  <a:schemeClr val="bg1"/>
                </a:solidFill>
                <a:latin typeface="IRANSans" panose="020B0506030804020204" pitchFamily="34" charset="-78"/>
                <a:cs typeface="IRANSans" panose="020B0506030804020204" pitchFamily="34" charset="-78"/>
              </a:rPr>
              <a:t>مسافرت</a:t>
            </a:r>
          </a:p>
        </p:txBody>
      </p:sp>
      <p:sp>
        <p:nvSpPr>
          <p:cNvPr id="51" name="Rectangle 50"/>
          <p:cNvSpPr/>
          <p:nvPr/>
        </p:nvSpPr>
        <p:spPr>
          <a:xfrm rot="2206352">
            <a:off x="3779935" y="5137294"/>
            <a:ext cx="1982438" cy="369332"/>
          </a:xfrm>
          <a:prstGeom prst="rect">
            <a:avLst/>
          </a:prstGeom>
          <a:solidFill>
            <a:srgbClr val="C00000"/>
          </a:solidFill>
        </p:spPr>
        <p:txBody>
          <a:bodyPr wrap="square">
            <a:spAutoFit/>
          </a:bodyPr>
          <a:lstStyle/>
          <a:p>
            <a:pPr algn="ctr"/>
            <a:r>
              <a:rPr lang="fa-IR" b="1" dirty="0">
                <a:solidFill>
                  <a:schemeClr val="bg1"/>
                </a:solidFill>
                <a:latin typeface="IRANSans" panose="020B0506030804020204" pitchFamily="34" charset="-78"/>
                <a:cs typeface="IRANSans" panose="020B0506030804020204" pitchFamily="34" charset="-78"/>
              </a:rPr>
              <a:t>داستان‌های واقعی</a:t>
            </a:r>
          </a:p>
        </p:txBody>
      </p:sp>
      <p:sp>
        <p:nvSpPr>
          <p:cNvPr id="52" name="Rectangle 51"/>
          <p:cNvSpPr/>
          <p:nvPr/>
        </p:nvSpPr>
        <p:spPr>
          <a:xfrm>
            <a:off x="5306036" y="143317"/>
            <a:ext cx="1724891" cy="369332"/>
          </a:xfrm>
          <a:prstGeom prst="rect">
            <a:avLst/>
          </a:prstGeom>
          <a:solidFill>
            <a:srgbClr val="C00000"/>
          </a:solidFill>
        </p:spPr>
        <p:txBody>
          <a:bodyPr wrap="square">
            <a:spAutoFit/>
          </a:bodyPr>
          <a:lstStyle/>
          <a:p>
            <a:pPr algn="ctr"/>
            <a:r>
              <a:rPr lang="fa-IR" b="1" dirty="0">
                <a:solidFill>
                  <a:schemeClr val="bg1"/>
                </a:solidFill>
                <a:latin typeface="IRANSans" panose="020B0506030804020204" pitchFamily="34" charset="-78"/>
                <a:cs typeface="IRANSans" panose="020B0506030804020204" pitchFamily="34" charset="-78"/>
              </a:rPr>
              <a:t>میانگین خوب</a:t>
            </a:r>
          </a:p>
        </p:txBody>
      </p:sp>
      <p:sp>
        <p:nvSpPr>
          <p:cNvPr id="73" name="Rectangle 72"/>
          <p:cNvSpPr/>
          <p:nvPr/>
        </p:nvSpPr>
        <p:spPr>
          <a:xfrm>
            <a:off x="5516803" y="2124517"/>
            <a:ext cx="1245416" cy="369332"/>
          </a:xfrm>
          <a:prstGeom prst="rect">
            <a:avLst/>
          </a:prstGeom>
          <a:solidFill>
            <a:srgbClr val="C00000"/>
          </a:solidFill>
        </p:spPr>
        <p:txBody>
          <a:bodyPr wrap="square">
            <a:spAutoFit/>
          </a:bodyPr>
          <a:lstStyle/>
          <a:p>
            <a:pPr algn="ctr"/>
            <a:r>
              <a:rPr lang="fa-IR" b="1" dirty="0">
                <a:solidFill>
                  <a:schemeClr val="bg1"/>
                </a:solidFill>
                <a:latin typeface="IRANSans" panose="020B0506030804020204" pitchFamily="34" charset="-78"/>
                <a:cs typeface="IRANSans" panose="020B0506030804020204" pitchFamily="34" charset="-78"/>
              </a:rPr>
              <a:t>میانگین بد</a:t>
            </a:r>
          </a:p>
        </p:txBody>
      </p:sp>
      <p:sp>
        <p:nvSpPr>
          <p:cNvPr id="50" name="Freeform 49"/>
          <p:cNvSpPr/>
          <p:nvPr/>
        </p:nvSpPr>
        <p:spPr>
          <a:xfrm>
            <a:off x="3127664" y="1330036"/>
            <a:ext cx="6130636" cy="4104409"/>
          </a:xfrm>
          <a:custGeom>
            <a:avLst/>
            <a:gdLst>
              <a:gd name="connsiteX0" fmla="*/ 0 w 6130636"/>
              <a:gd name="connsiteY0" fmla="*/ 976746 h 4104409"/>
              <a:gd name="connsiteX1" fmla="*/ 1797627 w 6130636"/>
              <a:gd name="connsiteY1" fmla="*/ 2171700 h 4104409"/>
              <a:gd name="connsiteX2" fmla="*/ 1828800 w 6130636"/>
              <a:gd name="connsiteY2" fmla="*/ 2504209 h 4104409"/>
              <a:gd name="connsiteX3" fmla="*/ 436418 w 6130636"/>
              <a:gd name="connsiteY3" fmla="*/ 4104409 h 4104409"/>
              <a:gd name="connsiteX4" fmla="*/ 4021281 w 6130636"/>
              <a:gd name="connsiteY4" fmla="*/ 2878282 h 4104409"/>
              <a:gd name="connsiteX5" fmla="*/ 6130636 w 6130636"/>
              <a:gd name="connsiteY5" fmla="*/ 3252355 h 4104409"/>
              <a:gd name="connsiteX6" fmla="*/ 4291445 w 6130636"/>
              <a:gd name="connsiteY6" fmla="*/ 2098964 h 4104409"/>
              <a:gd name="connsiteX7" fmla="*/ 4229100 w 6130636"/>
              <a:gd name="connsiteY7" fmla="*/ 1756064 h 4104409"/>
              <a:gd name="connsiteX8" fmla="*/ 5465618 w 6130636"/>
              <a:gd name="connsiteY8" fmla="*/ 0 h 4104409"/>
              <a:gd name="connsiteX9" fmla="*/ 2057400 w 6130636"/>
              <a:gd name="connsiteY9" fmla="*/ 1361209 h 4104409"/>
              <a:gd name="connsiteX10" fmla="*/ 0 w 6130636"/>
              <a:gd name="connsiteY10" fmla="*/ 976746 h 4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0636" h="4104409">
                <a:moveTo>
                  <a:pt x="0" y="976746"/>
                </a:moveTo>
                <a:lnTo>
                  <a:pt x="1797627" y="2171700"/>
                </a:lnTo>
                <a:lnTo>
                  <a:pt x="1828800" y="2504209"/>
                </a:lnTo>
                <a:lnTo>
                  <a:pt x="436418" y="4104409"/>
                </a:lnTo>
                <a:lnTo>
                  <a:pt x="4021281" y="2878282"/>
                </a:lnTo>
                <a:lnTo>
                  <a:pt x="6130636" y="3252355"/>
                </a:lnTo>
                <a:lnTo>
                  <a:pt x="4291445" y="2098964"/>
                </a:lnTo>
                <a:lnTo>
                  <a:pt x="4229100" y="1756064"/>
                </a:lnTo>
                <a:lnTo>
                  <a:pt x="5465618" y="0"/>
                </a:lnTo>
                <a:lnTo>
                  <a:pt x="2057400" y="1361209"/>
                </a:lnTo>
                <a:lnTo>
                  <a:pt x="0" y="976746"/>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4" name="Freeform 73"/>
          <p:cNvSpPr/>
          <p:nvPr/>
        </p:nvSpPr>
        <p:spPr>
          <a:xfrm rot="16200000">
            <a:off x="3112114" y="1351809"/>
            <a:ext cx="6130636" cy="4104409"/>
          </a:xfrm>
          <a:custGeom>
            <a:avLst/>
            <a:gdLst>
              <a:gd name="connsiteX0" fmla="*/ 0 w 6130636"/>
              <a:gd name="connsiteY0" fmla="*/ 976746 h 4104409"/>
              <a:gd name="connsiteX1" fmla="*/ 1797627 w 6130636"/>
              <a:gd name="connsiteY1" fmla="*/ 2171700 h 4104409"/>
              <a:gd name="connsiteX2" fmla="*/ 1828800 w 6130636"/>
              <a:gd name="connsiteY2" fmla="*/ 2504209 h 4104409"/>
              <a:gd name="connsiteX3" fmla="*/ 436418 w 6130636"/>
              <a:gd name="connsiteY3" fmla="*/ 4104409 h 4104409"/>
              <a:gd name="connsiteX4" fmla="*/ 4021281 w 6130636"/>
              <a:gd name="connsiteY4" fmla="*/ 2878282 h 4104409"/>
              <a:gd name="connsiteX5" fmla="*/ 6130636 w 6130636"/>
              <a:gd name="connsiteY5" fmla="*/ 3252355 h 4104409"/>
              <a:gd name="connsiteX6" fmla="*/ 4291445 w 6130636"/>
              <a:gd name="connsiteY6" fmla="*/ 2098964 h 4104409"/>
              <a:gd name="connsiteX7" fmla="*/ 4229100 w 6130636"/>
              <a:gd name="connsiteY7" fmla="*/ 1756064 h 4104409"/>
              <a:gd name="connsiteX8" fmla="*/ 5465618 w 6130636"/>
              <a:gd name="connsiteY8" fmla="*/ 0 h 4104409"/>
              <a:gd name="connsiteX9" fmla="*/ 2057400 w 6130636"/>
              <a:gd name="connsiteY9" fmla="*/ 1361209 h 4104409"/>
              <a:gd name="connsiteX10" fmla="*/ 0 w 6130636"/>
              <a:gd name="connsiteY10" fmla="*/ 976746 h 4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0636" h="4104409">
                <a:moveTo>
                  <a:pt x="0" y="976746"/>
                </a:moveTo>
                <a:lnTo>
                  <a:pt x="1797627" y="2171700"/>
                </a:lnTo>
                <a:lnTo>
                  <a:pt x="1828800" y="2504209"/>
                </a:lnTo>
                <a:lnTo>
                  <a:pt x="436418" y="4104409"/>
                </a:lnTo>
                <a:lnTo>
                  <a:pt x="4021281" y="2878282"/>
                </a:lnTo>
                <a:lnTo>
                  <a:pt x="6130636" y="3252355"/>
                </a:lnTo>
                <a:lnTo>
                  <a:pt x="4291445" y="2098964"/>
                </a:lnTo>
                <a:lnTo>
                  <a:pt x="4229100" y="1756064"/>
                </a:lnTo>
                <a:lnTo>
                  <a:pt x="5465618" y="0"/>
                </a:lnTo>
                <a:lnTo>
                  <a:pt x="2057400" y="1361209"/>
                </a:lnTo>
                <a:lnTo>
                  <a:pt x="0" y="976746"/>
                </a:lnTo>
                <a:close/>
              </a:path>
            </a:pathLst>
          </a:custGeom>
          <a:noFill/>
          <a:ln w="571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2053157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5" name="Freeform 4"/>
          <p:cNvSpPr/>
          <p:nvPr/>
        </p:nvSpPr>
        <p:spPr>
          <a:xfrm>
            <a:off x="3127664" y="1330036"/>
            <a:ext cx="6130636" cy="4104409"/>
          </a:xfrm>
          <a:custGeom>
            <a:avLst/>
            <a:gdLst>
              <a:gd name="connsiteX0" fmla="*/ 0 w 6130636"/>
              <a:gd name="connsiteY0" fmla="*/ 976746 h 4104409"/>
              <a:gd name="connsiteX1" fmla="*/ 1797627 w 6130636"/>
              <a:gd name="connsiteY1" fmla="*/ 2171700 h 4104409"/>
              <a:gd name="connsiteX2" fmla="*/ 1828800 w 6130636"/>
              <a:gd name="connsiteY2" fmla="*/ 2504209 h 4104409"/>
              <a:gd name="connsiteX3" fmla="*/ 436418 w 6130636"/>
              <a:gd name="connsiteY3" fmla="*/ 4104409 h 4104409"/>
              <a:gd name="connsiteX4" fmla="*/ 4021281 w 6130636"/>
              <a:gd name="connsiteY4" fmla="*/ 2878282 h 4104409"/>
              <a:gd name="connsiteX5" fmla="*/ 6130636 w 6130636"/>
              <a:gd name="connsiteY5" fmla="*/ 3252355 h 4104409"/>
              <a:gd name="connsiteX6" fmla="*/ 4291445 w 6130636"/>
              <a:gd name="connsiteY6" fmla="*/ 2098964 h 4104409"/>
              <a:gd name="connsiteX7" fmla="*/ 4229100 w 6130636"/>
              <a:gd name="connsiteY7" fmla="*/ 1756064 h 4104409"/>
              <a:gd name="connsiteX8" fmla="*/ 5465618 w 6130636"/>
              <a:gd name="connsiteY8" fmla="*/ 0 h 4104409"/>
              <a:gd name="connsiteX9" fmla="*/ 2057400 w 6130636"/>
              <a:gd name="connsiteY9" fmla="*/ 1361209 h 4104409"/>
              <a:gd name="connsiteX10" fmla="*/ 0 w 6130636"/>
              <a:gd name="connsiteY10" fmla="*/ 976746 h 4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0636" h="4104409">
                <a:moveTo>
                  <a:pt x="0" y="976746"/>
                </a:moveTo>
                <a:lnTo>
                  <a:pt x="1797627" y="2171700"/>
                </a:lnTo>
                <a:lnTo>
                  <a:pt x="1828800" y="2504209"/>
                </a:lnTo>
                <a:lnTo>
                  <a:pt x="436418" y="4104409"/>
                </a:lnTo>
                <a:lnTo>
                  <a:pt x="4021281" y="2878282"/>
                </a:lnTo>
                <a:lnTo>
                  <a:pt x="6130636" y="3252355"/>
                </a:lnTo>
                <a:lnTo>
                  <a:pt x="4291445" y="2098964"/>
                </a:lnTo>
                <a:lnTo>
                  <a:pt x="4229100" y="1756064"/>
                </a:lnTo>
                <a:lnTo>
                  <a:pt x="5465618" y="0"/>
                </a:lnTo>
                <a:lnTo>
                  <a:pt x="2057400" y="1361209"/>
                </a:lnTo>
                <a:lnTo>
                  <a:pt x="0" y="976746"/>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4041840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reeform 4"/>
          <p:cNvSpPr/>
          <p:nvPr/>
        </p:nvSpPr>
        <p:spPr>
          <a:xfrm>
            <a:off x="3127664" y="1330036"/>
            <a:ext cx="6130636" cy="4104409"/>
          </a:xfrm>
          <a:custGeom>
            <a:avLst/>
            <a:gdLst>
              <a:gd name="connsiteX0" fmla="*/ 0 w 6130636"/>
              <a:gd name="connsiteY0" fmla="*/ 976746 h 4104409"/>
              <a:gd name="connsiteX1" fmla="*/ 1797627 w 6130636"/>
              <a:gd name="connsiteY1" fmla="*/ 2171700 h 4104409"/>
              <a:gd name="connsiteX2" fmla="*/ 1828800 w 6130636"/>
              <a:gd name="connsiteY2" fmla="*/ 2504209 h 4104409"/>
              <a:gd name="connsiteX3" fmla="*/ 436418 w 6130636"/>
              <a:gd name="connsiteY3" fmla="*/ 4104409 h 4104409"/>
              <a:gd name="connsiteX4" fmla="*/ 4021281 w 6130636"/>
              <a:gd name="connsiteY4" fmla="*/ 2878282 h 4104409"/>
              <a:gd name="connsiteX5" fmla="*/ 6130636 w 6130636"/>
              <a:gd name="connsiteY5" fmla="*/ 3252355 h 4104409"/>
              <a:gd name="connsiteX6" fmla="*/ 4291445 w 6130636"/>
              <a:gd name="connsiteY6" fmla="*/ 2098964 h 4104409"/>
              <a:gd name="connsiteX7" fmla="*/ 4229100 w 6130636"/>
              <a:gd name="connsiteY7" fmla="*/ 1756064 h 4104409"/>
              <a:gd name="connsiteX8" fmla="*/ 5465618 w 6130636"/>
              <a:gd name="connsiteY8" fmla="*/ 0 h 4104409"/>
              <a:gd name="connsiteX9" fmla="*/ 2057400 w 6130636"/>
              <a:gd name="connsiteY9" fmla="*/ 1361209 h 4104409"/>
              <a:gd name="connsiteX10" fmla="*/ 0 w 6130636"/>
              <a:gd name="connsiteY10" fmla="*/ 976746 h 4104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0636" h="4104409">
                <a:moveTo>
                  <a:pt x="0" y="976746"/>
                </a:moveTo>
                <a:lnTo>
                  <a:pt x="1797627" y="2171700"/>
                </a:lnTo>
                <a:lnTo>
                  <a:pt x="1828800" y="2504209"/>
                </a:lnTo>
                <a:lnTo>
                  <a:pt x="436418" y="4104409"/>
                </a:lnTo>
                <a:lnTo>
                  <a:pt x="4021281" y="2878282"/>
                </a:lnTo>
                <a:lnTo>
                  <a:pt x="6130636" y="3252355"/>
                </a:lnTo>
                <a:lnTo>
                  <a:pt x="4291445" y="2098964"/>
                </a:lnTo>
                <a:lnTo>
                  <a:pt x="4229100" y="1756064"/>
                </a:lnTo>
                <a:lnTo>
                  <a:pt x="5465618" y="0"/>
                </a:lnTo>
                <a:lnTo>
                  <a:pt x="2057400" y="1361209"/>
                </a:lnTo>
                <a:lnTo>
                  <a:pt x="0" y="976746"/>
                </a:lnTo>
                <a:close/>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1166385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a:srcRect l="6250" t="22445" r="34637" b="24667"/>
          <a:stretch/>
        </p:blipFill>
        <p:spPr>
          <a:xfrm>
            <a:off x="1441450" y="1778000"/>
            <a:ext cx="9008836" cy="4533900"/>
          </a:xfrm>
          <a:prstGeom prst="rect">
            <a:avLst/>
          </a:prstGeom>
        </p:spPr>
      </p:pic>
      <p:sp>
        <p:nvSpPr>
          <p:cNvPr id="3" name="Rectangle 2"/>
          <p:cNvSpPr/>
          <p:nvPr/>
        </p:nvSpPr>
        <p:spPr>
          <a:xfrm>
            <a:off x="0" y="472107"/>
            <a:ext cx="12192000" cy="1323439"/>
          </a:xfrm>
          <a:prstGeom prst="rect">
            <a:avLst/>
          </a:prstGeom>
        </p:spPr>
        <p:txBody>
          <a:bodyPr wrap="square">
            <a:spAutoFit/>
          </a:bodyPr>
          <a:lstStyle/>
          <a:p>
            <a:pPr algn="ctr">
              <a:lnSpc>
                <a:spcPct val="150000"/>
              </a:lnSpc>
            </a:pPr>
            <a:r>
              <a:rPr lang="fa-IR" sz="2400" dirty="0">
                <a:solidFill>
                  <a:schemeClr val="bg1"/>
                </a:solidFill>
                <a:latin typeface="IRANSans" panose="020B0506030804020204" pitchFamily="34" charset="-78"/>
                <a:cs typeface="IRANSans" panose="020B0506030804020204" pitchFamily="34" charset="-78"/>
              </a:rPr>
              <a:t>فیلم سخنرانی مربوط به این اسلاید را در تداکس اصفهان در سایت </a:t>
            </a:r>
            <a:r>
              <a:rPr lang="en-US" sz="2400" dirty="0">
                <a:solidFill>
                  <a:schemeClr val="bg1"/>
                </a:solidFill>
                <a:latin typeface="IRANSans" panose="020B0506030804020204" pitchFamily="34" charset="-78"/>
                <a:cs typeface="IRANSans" panose="020B0506030804020204" pitchFamily="34" charset="-78"/>
              </a:rPr>
              <a:t>TED</a:t>
            </a:r>
            <a:r>
              <a:rPr lang="fa-IR" sz="2400" dirty="0">
                <a:solidFill>
                  <a:schemeClr val="bg1"/>
                </a:solidFill>
                <a:latin typeface="IRANSans" panose="020B0506030804020204" pitchFamily="34" charset="-78"/>
                <a:cs typeface="IRANSans" panose="020B0506030804020204" pitchFamily="34" charset="-78"/>
              </a:rPr>
              <a:t> تماشا کنید</a:t>
            </a:r>
          </a:p>
          <a:p>
            <a:pPr algn="ctr">
              <a:lnSpc>
                <a:spcPct val="150000"/>
              </a:lnSpc>
            </a:pPr>
            <a:r>
              <a:rPr lang="fa-IR" sz="3200" b="1" dirty="0">
                <a:solidFill>
                  <a:srgbClr val="FFFF00"/>
                </a:solidFill>
                <a:latin typeface="IRANSans" panose="020B0506030804020204" pitchFamily="34" charset="-78"/>
                <a:cs typeface="IRANSans" panose="020B0506030804020204" pitchFamily="34" charset="-78"/>
              </a:rPr>
              <a:t>کلیک کنید</a:t>
            </a:r>
          </a:p>
        </p:txBody>
      </p:sp>
      <p:sp>
        <p:nvSpPr>
          <p:cNvPr id="5" name="Down Arrow 4"/>
          <p:cNvSpPr/>
          <p:nvPr/>
        </p:nvSpPr>
        <p:spPr>
          <a:xfrm>
            <a:off x="4760686" y="1306286"/>
            <a:ext cx="435428" cy="4717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Down Arrow 7"/>
          <p:cNvSpPr/>
          <p:nvPr/>
        </p:nvSpPr>
        <p:spPr>
          <a:xfrm>
            <a:off x="6930572" y="1304173"/>
            <a:ext cx="435428" cy="4717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764615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p:cNvSpPr/>
          <p:nvPr/>
        </p:nvSpPr>
        <p:spPr>
          <a:xfrm>
            <a:off x="2630513" y="282743"/>
            <a:ext cx="878767" cy="707886"/>
          </a:xfrm>
          <a:prstGeom prst="rect">
            <a:avLst/>
          </a:prstGeom>
        </p:spPr>
        <p:txBody>
          <a:bodyPr wrap="none">
            <a:spAutoFit/>
          </a:bodyPr>
          <a:lstStyle/>
          <a:p>
            <a:r>
              <a:rPr lang="fa-IR" sz="4000" b="1" dirty="0">
                <a:solidFill>
                  <a:srgbClr val="FFFF00"/>
                </a:solidFill>
                <a:latin typeface="IRANSans" panose="020B0506030804020204" pitchFamily="34" charset="-78"/>
                <a:cs typeface="IRANSans" panose="020B0506030804020204" pitchFamily="34" charset="-78"/>
              </a:rPr>
              <a:t>مرد</a:t>
            </a:r>
          </a:p>
        </p:txBody>
      </p:sp>
      <p:sp>
        <p:nvSpPr>
          <p:cNvPr id="5" name="Rectangle 4"/>
          <p:cNvSpPr/>
          <p:nvPr/>
        </p:nvSpPr>
        <p:spPr>
          <a:xfrm>
            <a:off x="8772321" y="282743"/>
            <a:ext cx="216131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جنسیت</a:t>
            </a:r>
          </a:p>
        </p:txBody>
      </p:sp>
      <p:sp>
        <p:nvSpPr>
          <p:cNvPr id="8" name="Rectangle 7"/>
          <p:cNvSpPr/>
          <p:nvPr/>
        </p:nvSpPr>
        <p:spPr>
          <a:xfrm>
            <a:off x="8772321" y="1665819"/>
            <a:ext cx="194078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سن</a:t>
            </a:r>
          </a:p>
        </p:txBody>
      </p:sp>
      <p:sp>
        <p:nvSpPr>
          <p:cNvPr id="9" name="Rectangle 8"/>
          <p:cNvSpPr/>
          <p:nvPr/>
        </p:nvSpPr>
        <p:spPr>
          <a:xfrm>
            <a:off x="8772321" y="3048895"/>
            <a:ext cx="2764301"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روش آشنایی</a:t>
            </a:r>
          </a:p>
        </p:txBody>
      </p:sp>
      <p:sp>
        <p:nvSpPr>
          <p:cNvPr id="10" name="Rectangle 9"/>
          <p:cNvSpPr/>
          <p:nvPr/>
        </p:nvSpPr>
        <p:spPr>
          <a:xfrm>
            <a:off x="8772321" y="4431971"/>
            <a:ext cx="3458584"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ساعت ثبت نام</a:t>
            </a:r>
          </a:p>
        </p:txBody>
      </p:sp>
      <p:sp>
        <p:nvSpPr>
          <p:cNvPr id="11" name="Rectangle 10"/>
          <p:cNvSpPr/>
          <p:nvPr/>
        </p:nvSpPr>
        <p:spPr>
          <a:xfrm>
            <a:off x="8772321" y="5815046"/>
            <a:ext cx="3200723" cy="707886"/>
          </a:xfrm>
          <a:prstGeom prst="rect">
            <a:avLst/>
          </a:prstGeom>
        </p:spPr>
        <p:txBody>
          <a:bodyPr wrap="square">
            <a:spAutoFit/>
          </a:bodyPr>
          <a:lstStyle/>
          <a:p>
            <a:pPr algn="l"/>
            <a:r>
              <a:rPr lang="fa-IR" sz="4000" b="1" dirty="0">
                <a:solidFill>
                  <a:schemeClr val="bg1"/>
                </a:solidFill>
                <a:latin typeface="IRANSans" panose="020B0506030804020204" pitchFamily="34" charset="-78"/>
                <a:cs typeface="IRANSans" panose="020B0506030804020204" pitchFamily="34" charset="-78"/>
              </a:rPr>
              <a:t>هزینه ثبت‌نام</a:t>
            </a:r>
          </a:p>
        </p:txBody>
      </p:sp>
      <p:sp>
        <p:nvSpPr>
          <p:cNvPr id="12" name="Rectangle 11"/>
          <p:cNvSpPr/>
          <p:nvPr/>
        </p:nvSpPr>
        <p:spPr>
          <a:xfrm>
            <a:off x="1747258" y="1665819"/>
            <a:ext cx="1762022" cy="707886"/>
          </a:xfrm>
          <a:prstGeom prst="rect">
            <a:avLst/>
          </a:prstGeom>
        </p:spPr>
        <p:txBody>
          <a:bodyPr wrap="none">
            <a:spAutoFit/>
          </a:bodyPr>
          <a:lstStyle/>
          <a:p>
            <a:r>
              <a:rPr lang="fa-IR" sz="4000" b="1" dirty="0">
                <a:solidFill>
                  <a:srgbClr val="FFFF00"/>
                </a:solidFill>
                <a:latin typeface="IRANSans" panose="020B0506030804020204" pitchFamily="34" charset="-78"/>
                <a:cs typeface="IRANSans" panose="020B0506030804020204" pitchFamily="34" charset="-78"/>
              </a:rPr>
              <a:t>۳۰ ساله</a:t>
            </a:r>
          </a:p>
        </p:txBody>
      </p:sp>
      <p:sp>
        <p:nvSpPr>
          <p:cNvPr id="13" name="Rectangle 12"/>
          <p:cNvSpPr/>
          <p:nvPr/>
        </p:nvSpPr>
        <p:spPr>
          <a:xfrm>
            <a:off x="325395" y="3048895"/>
            <a:ext cx="3183885" cy="707886"/>
          </a:xfrm>
          <a:prstGeom prst="rect">
            <a:avLst/>
          </a:prstGeom>
        </p:spPr>
        <p:txBody>
          <a:bodyPr wrap="none">
            <a:spAutoFit/>
          </a:bodyPr>
          <a:lstStyle/>
          <a:p>
            <a:r>
              <a:rPr lang="fa-IR" sz="4000" b="1" dirty="0">
                <a:solidFill>
                  <a:srgbClr val="FFFF00"/>
                </a:solidFill>
                <a:latin typeface="IRANSans" panose="020B0506030804020204" pitchFamily="34" charset="-78"/>
                <a:cs typeface="IRANSans" panose="020B0506030804020204" pitchFamily="34" charset="-78"/>
              </a:rPr>
              <a:t>معرفی دوستان</a:t>
            </a:r>
          </a:p>
        </p:txBody>
      </p:sp>
      <p:sp>
        <p:nvSpPr>
          <p:cNvPr id="14" name="Rectangle 13"/>
          <p:cNvSpPr/>
          <p:nvPr/>
        </p:nvSpPr>
        <p:spPr>
          <a:xfrm>
            <a:off x="1461925" y="4431971"/>
            <a:ext cx="2047355" cy="707886"/>
          </a:xfrm>
          <a:prstGeom prst="rect">
            <a:avLst/>
          </a:prstGeom>
        </p:spPr>
        <p:txBody>
          <a:bodyPr wrap="none">
            <a:spAutoFit/>
          </a:bodyPr>
          <a:lstStyle/>
          <a:p>
            <a:r>
              <a:rPr lang="fa-IR" sz="4000" b="1" dirty="0">
                <a:solidFill>
                  <a:srgbClr val="FFFF00"/>
                </a:solidFill>
                <a:latin typeface="IRANSans" panose="020B0506030804020204" pitchFamily="34" charset="-78"/>
                <a:cs typeface="IRANSans" panose="020B0506030804020204" pitchFamily="34" charset="-78"/>
              </a:rPr>
              <a:t>ساعت ۱۴</a:t>
            </a:r>
          </a:p>
        </p:txBody>
      </p:sp>
      <p:sp>
        <p:nvSpPr>
          <p:cNvPr id="15" name="Rectangle 14"/>
          <p:cNvSpPr/>
          <p:nvPr/>
        </p:nvSpPr>
        <p:spPr>
          <a:xfrm>
            <a:off x="737366" y="5815046"/>
            <a:ext cx="2771914" cy="707886"/>
          </a:xfrm>
          <a:prstGeom prst="rect">
            <a:avLst/>
          </a:prstGeom>
        </p:spPr>
        <p:txBody>
          <a:bodyPr wrap="none">
            <a:spAutoFit/>
          </a:bodyPr>
          <a:lstStyle/>
          <a:p>
            <a:r>
              <a:rPr lang="fa-IR" sz="4000" b="1" dirty="0">
                <a:solidFill>
                  <a:srgbClr val="FFFF00"/>
                </a:solidFill>
                <a:latin typeface="IRANSans" panose="020B0506030804020204" pitchFamily="34" charset="-78"/>
                <a:cs typeface="IRANSans" panose="020B0506030804020204" pitchFamily="34" charset="-78"/>
              </a:rPr>
              <a:t>۴۷۰۰۰ تومان</a:t>
            </a:r>
          </a:p>
        </p:txBody>
      </p:sp>
      <p:pic>
        <p:nvPicPr>
          <p:cNvPr id="16" name="Picture 4" descr="Man, Male, Boy, Human, People, Persons, Low Poly"/>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70656" y="1565465"/>
            <a:ext cx="1947400" cy="3852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6743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hlinkClick r:id="rId3"/>
          </p:cNvPr>
          <p:cNvPicPr>
            <a:picLocks noChangeAspect="1"/>
          </p:cNvPicPr>
          <p:nvPr/>
        </p:nvPicPr>
        <p:blipFill rotWithShape="1">
          <a:blip r:embed="rId4"/>
          <a:srcRect l="6250" t="22445" r="34637" b="24667"/>
          <a:stretch/>
        </p:blipFill>
        <p:spPr>
          <a:xfrm>
            <a:off x="1441450" y="1778000"/>
            <a:ext cx="9008836" cy="4533900"/>
          </a:xfrm>
          <a:prstGeom prst="rect">
            <a:avLst/>
          </a:prstGeom>
        </p:spPr>
      </p:pic>
      <p:sp>
        <p:nvSpPr>
          <p:cNvPr id="3" name="Rectangle 2"/>
          <p:cNvSpPr/>
          <p:nvPr/>
        </p:nvSpPr>
        <p:spPr>
          <a:xfrm>
            <a:off x="0" y="472107"/>
            <a:ext cx="12192000" cy="1323439"/>
          </a:xfrm>
          <a:prstGeom prst="rect">
            <a:avLst/>
          </a:prstGeom>
        </p:spPr>
        <p:txBody>
          <a:bodyPr wrap="square">
            <a:spAutoFit/>
          </a:bodyPr>
          <a:lstStyle/>
          <a:p>
            <a:pPr algn="ctr">
              <a:lnSpc>
                <a:spcPct val="150000"/>
              </a:lnSpc>
            </a:pPr>
            <a:r>
              <a:rPr lang="fa-IR" sz="2400" dirty="0">
                <a:solidFill>
                  <a:schemeClr val="bg1"/>
                </a:solidFill>
                <a:latin typeface="IRANSans" panose="020B0506030804020204" pitchFamily="34" charset="-78"/>
                <a:cs typeface="IRANSans" panose="020B0506030804020204" pitchFamily="34" charset="-78"/>
              </a:rPr>
              <a:t>فیلم سخنرانی مربوط به این اسلاید را در تداکس اصفهان در سایت </a:t>
            </a:r>
            <a:r>
              <a:rPr lang="en-US" sz="2400" dirty="0">
                <a:solidFill>
                  <a:schemeClr val="bg1"/>
                </a:solidFill>
                <a:latin typeface="IRANSans" panose="020B0506030804020204" pitchFamily="34" charset="-78"/>
                <a:cs typeface="IRANSans" panose="020B0506030804020204" pitchFamily="34" charset="-78"/>
              </a:rPr>
              <a:t>TED</a:t>
            </a:r>
            <a:r>
              <a:rPr lang="fa-IR" sz="2400" dirty="0">
                <a:solidFill>
                  <a:schemeClr val="bg1"/>
                </a:solidFill>
                <a:latin typeface="IRANSans" panose="020B0506030804020204" pitchFamily="34" charset="-78"/>
                <a:cs typeface="IRANSans" panose="020B0506030804020204" pitchFamily="34" charset="-78"/>
              </a:rPr>
              <a:t> تماشا کنید</a:t>
            </a:r>
          </a:p>
          <a:p>
            <a:pPr algn="ctr">
              <a:lnSpc>
                <a:spcPct val="150000"/>
              </a:lnSpc>
            </a:pPr>
            <a:r>
              <a:rPr lang="fa-IR" sz="3200" b="1" dirty="0">
                <a:solidFill>
                  <a:srgbClr val="FFFF00"/>
                </a:solidFill>
                <a:latin typeface="IRANSans" panose="020B0506030804020204" pitchFamily="34" charset="-78"/>
                <a:cs typeface="IRANSans" panose="020B0506030804020204" pitchFamily="34" charset="-78"/>
              </a:rPr>
              <a:t>کلیک کنید</a:t>
            </a:r>
          </a:p>
        </p:txBody>
      </p:sp>
      <p:sp>
        <p:nvSpPr>
          <p:cNvPr id="5" name="Down Arrow 4"/>
          <p:cNvSpPr/>
          <p:nvPr/>
        </p:nvSpPr>
        <p:spPr>
          <a:xfrm>
            <a:off x="4760686" y="1306286"/>
            <a:ext cx="435428" cy="4717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8" name="Down Arrow 7"/>
          <p:cNvSpPr/>
          <p:nvPr/>
        </p:nvSpPr>
        <p:spPr>
          <a:xfrm>
            <a:off x="6930572" y="1304173"/>
            <a:ext cx="435428" cy="471714"/>
          </a:xfrm>
          <a:prstGeom prst="down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Tree>
    <p:extLst>
      <p:ext uri="{BB962C8B-B14F-4D97-AF65-F5344CB8AC3E}">
        <p14:creationId xmlns:p14="http://schemas.microsoft.com/office/powerpoint/2010/main" val="335889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7" name="Rectangle 6"/>
          <p:cNvSpPr/>
          <p:nvPr/>
        </p:nvSpPr>
        <p:spPr>
          <a:xfrm>
            <a:off x="0" y="2404216"/>
            <a:ext cx="12192000" cy="2062103"/>
          </a:xfrm>
          <a:prstGeom prst="rect">
            <a:avLst/>
          </a:prstGeom>
        </p:spPr>
        <p:txBody>
          <a:bodyPr wrap="square">
            <a:spAutoFit/>
          </a:bodyPr>
          <a:lstStyle/>
          <a:p>
            <a:pPr algn="ctr">
              <a:lnSpc>
                <a:spcPct val="200000"/>
              </a:lnSpc>
            </a:pPr>
            <a:r>
              <a:rPr lang="fa-IR" sz="3200" b="1" dirty="0">
                <a:solidFill>
                  <a:srgbClr val="FFFF00"/>
                </a:solidFill>
                <a:latin typeface="IRANSans" panose="020B0506030804020204" pitchFamily="34" charset="-78"/>
                <a:cs typeface="IRANSans" panose="020B0506030804020204" pitchFamily="34" charset="-78"/>
              </a:rPr>
              <a:t>مرد ۳۰ ساله که از طریق دوستان با تداکس آشنا شده و </a:t>
            </a:r>
          </a:p>
          <a:p>
            <a:pPr algn="ctr">
              <a:lnSpc>
                <a:spcPct val="200000"/>
              </a:lnSpc>
            </a:pPr>
            <a:r>
              <a:rPr lang="fa-IR" sz="3200" b="1" dirty="0">
                <a:solidFill>
                  <a:srgbClr val="FFFF00"/>
                </a:solidFill>
                <a:latin typeface="IRANSans" panose="020B0506030804020204" pitchFamily="34" charset="-78"/>
                <a:cs typeface="IRANSans" panose="020B0506030804020204" pitchFamily="34" charset="-78"/>
              </a:rPr>
              <a:t>در ساعت ۲ بعد از ظهر با هزینه ۴۷۰۰۰ تومان ثبت نام کرده</a:t>
            </a:r>
          </a:p>
        </p:txBody>
      </p:sp>
      <p:pic>
        <p:nvPicPr>
          <p:cNvPr id="16" name="Picture 4" descr="Man, Male, Boy, Human, People, Persons, Low Poly"/>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5170656" y="1565465"/>
            <a:ext cx="1947400" cy="385200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0174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l="24144" t="5015" r="12794"/>
          <a:stretch/>
        </p:blipFill>
        <p:spPr>
          <a:xfrm>
            <a:off x="3840356" y="1188536"/>
            <a:ext cx="4608000" cy="4608000"/>
          </a:xfrm>
          <a:prstGeom prst="ellipse">
            <a:avLst/>
          </a:prstGeom>
        </p:spPr>
      </p:pic>
      <p:sp>
        <p:nvSpPr>
          <p:cNvPr id="11" name="Rectangle 10"/>
          <p:cNvSpPr/>
          <p:nvPr/>
        </p:nvSpPr>
        <p:spPr>
          <a:xfrm>
            <a:off x="20210" y="6488668"/>
            <a:ext cx="2328714" cy="307777"/>
          </a:xfrm>
          <a:prstGeom prst="rect">
            <a:avLst/>
          </a:prstGeom>
          <a:solidFill>
            <a:srgbClr val="000000">
              <a:alpha val="60000"/>
            </a:srgbClr>
          </a:solidFill>
        </p:spPr>
        <p:txBody>
          <a:bodyPr wrap="none">
            <a:spAutoFit/>
          </a:bodyPr>
          <a:lstStyle/>
          <a:p>
            <a:pPr algn="l" rtl="0"/>
            <a:r>
              <a:rPr lang="en-US" sz="1400" dirty="0">
                <a:solidFill>
                  <a:schemeClr val="bg1">
                    <a:lumMod val="65000"/>
                  </a:schemeClr>
                </a:solidFill>
              </a:rPr>
              <a:t>Credit: </a:t>
            </a:r>
            <a:r>
              <a:rPr lang="fa-IR" sz="1400" dirty="0">
                <a:solidFill>
                  <a:schemeClr val="bg1">
                    <a:lumMod val="65000"/>
                  </a:schemeClr>
                </a:solidFill>
              </a:rPr>
              <a:t>thisdayinaviation.com</a:t>
            </a:r>
          </a:p>
        </p:txBody>
      </p:sp>
    </p:spTree>
    <p:extLst>
      <p:ext uri="{BB962C8B-B14F-4D97-AF65-F5344CB8AC3E}">
        <p14:creationId xmlns:p14="http://schemas.microsoft.com/office/powerpoint/2010/main" val="12267025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600" y="4710669"/>
            <a:ext cx="2025000" cy="27000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200" y="4710669"/>
            <a:ext cx="2025000" cy="2700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800" y="4710669"/>
            <a:ext cx="2025000" cy="270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0400" y="4710669"/>
            <a:ext cx="2025000" cy="2700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2000" y="4710669"/>
            <a:ext cx="2025000" cy="27000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710669"/>
            <a:ext cx="2025000" cy="270000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4971" y="1976100"/>
            <a:ext cx="2025000" cy="2700000"/>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400" y="-749300"/>
            <a:ext cx="2025000" cy="2700000"/>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0800" y="-749300"/>
            <a:ext cx="2025000" cy="2700000"/>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1200" y="-749300"/>
            <a:ext cx="2025000" cy="2700000"/>
          </a:xfrm>
          <a:prstGeom prst="rect">
            <a:avLst/>
          </a:prstGeom>
        </p:spPr>
      </p:pic>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41600" y="-749300"/>
            <a:ext cx="2025000" cy="2700000"/>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8081" y="1976100"/>
            <a:ext cx="2025000" cy="2700000"/>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1191" y="1976100"/>
            <a:ext cx="2025000" cy="270000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02000" y="-749300"/>
            <a:ext cx="2025000" cy="2700000"/>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749300"/>
            <a:ext cx="2025000" cy="2700000"/>
          </a:xfrm>
          <a:prstGeom prst="rect">
            <a:avLst/>
          </a:prstGeom>
        </p:spPr>
      </p:pic>
      <p:pic>
        <p:nvPicPr>
          <p:cNvPr id="19" name="Picture 18"/>
          <p:cNvPicPr>
            <a:picLocks noChangeAspect="1"/>
          </p:cNvPicPr>
          <p:nvPr/>
        </p:nvPicPr>
        <p:blipFill rotWithShape="1">
          <a:blip r:embed="rId17"/>
          <a:srcRect l="3619" t="33026" r="79144" b="26001"/>
          <a:stretch/>
        </p:blipFill>
        <p:spPr>
          <a:xfrm>
            <a:off x="1" y="1976100"/>
            <a:ext cx="2019300" cy="2700000"/>
          </a:xfrm>
          <a:prstGeom prst="rect">
            <a:avLst/>
          </a:prstGeom>
        </p:spPr>
      </p:pic>
      <p:pic>
        <p:nvPicPr>
          <p:cNvPr id="20" name="Picture 19"/>
          <p:cNvPicPr>
            <a:picLocks noChangeAspect="1"/>
          </p:cNvPicPr>
          <p:nvPr/>
        </p:nvPicPr>
        <p:blipFill rotWithShape="1">
          <a:blip r:embed="rId18"/>
          <a:srcRect l="3428" t="31164" r="78286" b="26000"/>
          <a:stretch/>
        </p:blipFill>
        <p:spPr>
          <a:xfrm>
            <a:off x="8221861" y="1976100"/>
            <a:ext cx="2049011" cy="2700000"/>
          </a:xfrm>
          <a:prstGeom prst="rect">
            <a:avLst/>
          </a:prstGeom>
        </p:spPr>
      </p:pic>
      <p:pic>
        <p:nvPicPr>
          <p:cNvPr id="21" name="Picture 20"/>
          <p:cNvPicPr>
            <a:picLocks noChangeAspect="1"/>
          </p:cNvPicPr>
          <p:nvPr/>
        </p:nvPicPr>
        <p:blipFill rotWithShape="1">
          <a:blip r:embed="rId19"/>
          <a:srcRect l="3875" t="30666" r="78375" b="26667"/>
          <a:stretch/>
        </p:blipFill>
        <p:spPr>
          <a:xfrm>
            <a:off x="10302764" y="1976100"/>
            <a:ext cx="1996875" cy="2700000"/>
          </a:xfrm>
          <a:prstGeom prst="rect">
            <a:avLst/>
          </a:prstGeom>
        </p:spPr>
      </p:pic>
      <p:sp>
        <p:nvSpPr>
          <p:cNvPr id="23" name="Rectangle 22"/>
          <p:cNvSpPr/>
          <p:nvPr/>
        </p:nvSpPr>
        <p:spPr>
          <a:xfrm>
            <a:off x="0" y="6488668"/>
            <a:ext cx="1929824" cy="307777"/>
          </a:xfrm>
          <a:prstGeom prst="rect">
            <a:avLst/>
          </a:prstGeom>
          <a:solidFill>
            <a:srgbClr val="000000">
              <a:alpha val="60000"/>
            </a:srgbClr>
          </a:solidFill>
        </p:spPr>
        <p:txBody>
          <a:bodyPr wrap="none">
            <a:spAutoFit/>
          </a:bodyPr>
          <a:lstStyle/>
          <a:p>
            <a:pPr algn="l" rtl="0"/>
            <a:r>
              <a:rPr lang="en-US" sz="1400" dirty="0">
                <a:solidFill>
                  <a:schemeClr val="bg1"/>
                </a:solidFill>
              </a:rPr>
              <a:t>Credit: </a:t>
            </a:r>
            <a:r>
              <a:rPr lang="fa-IR" sz="1400" dirty="0">
                <a:solidFill>
                  <a:schemeClr val="bg1"/>
                </a:solidFill>
              </a:rPr>
              <a:t>faceresearch.org</a:t>
            </a:r>
          </a:p>
        </p:txBody>
      </p:sp>
    </p:spTree>
    <p:extLst>
      <p:ext uri="{BB962C8B-B14F-4D97-AF65-F5344CB8AC3E}">
        <p14:creationId xmlns:p14="http://schemas.microsoft.com/office/powerpoint/2010/main" val="2397981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41600" y="4710669"/>
            <a:ext cx="2025000" cy="27000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1200" y="4710669"/>
            <a:ext cx="2025000" cy="27000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20800" y="4710669"/>
            <a:ext cx="2025000" cy="27000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0400" y="4710669"/>
            <a:ext cx="2025000" cy="27000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02000" y="4710669"/>
            <a:ext cx="2025000" cy="2700000"/>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4710669"/>
            <a:ext cx="2025000" cy="2700000"/>
          </a:xfrm>
          <a:prstGeom prst="rect">
            <a:avLst/>
          </a:prstGeom>
        </p:spPr>
      </p:pic>
      <p:pic>
        <p:nvPicPr>
          <p:cNvPr id="4" name="Pictur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64971" y="1976100"/>
            <a:ext cx="2025000" cy="2700000"/>
          </a:xfrm>
          <a:prstGeom prst="rect">
            <a:avLst/>
          </a:prstGeom>
        </p:spPr>
      </p:pic>
      <p:pic>
        <p:nvPicPr>
          <p:cNvPr id="5" name="Picture 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60400" y="-749300"/>
            <a:ext cx="2025000" cy="2700000"/>
          </a:xfrm>
          <a:prstGeom prst="rect">
            <a:avLst/>
          </a:prstGeom>
        </p:spPr>
      </p:pic>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120800" y="-749300"/>
            <a:ext cx="2025000" cy="2700000"/>
          </a:xfrm>
          <a:prstGeom prst="rect">
            <a:avLst/>
          </a:prstGeom>
        </p:spPr>
      </p:pic>
      <p:pic>
        <p:nvPicPr>
          <p:cNvPr id="7" name="Picture 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81200" y="-749300"/>
            <a:ext cx="2025000" cy="2700000"/>
          </a:xfrm>
          <a:prstGeom prst="rect">
            <a:avLst/>
          </a:prstGeom>
        </p:spPr>
      </p:pic>
      <p:pic>
        <p:nvPicPr>
          <p:cNvPr id="8" name="Picture 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241600" y="-749300"/>
            <a:ext cx="2025000" cy="2700000"/>
          </a:xfrm>
          <a:prstGeom prst="rect">
            <a:avLst/>
          </a:prstGeom>
        </p:spPr>
      </p:pic>
      <p:pic>
        <p:nvPicPr>
          <p:cNvPr id="9" name="Picture 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08081" y="1976100"/>
            <a:ext cx="2025000" cy="2700000"/>
          </a:xfrm>
          <a:prstGeom prst="rect">
            <a:avLst/>
          </a:prstGeom>
        </p:spPr>
      </p:pic>
      <p:pic>
        <p:nvPicPr>
          <p:cNvPr id="10" name="Picture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51191" y="1976100"/>
            <a:ext cx="2025000" cy="2700000"/>
          </a:xfrm>
          <a:prstGeom prst="rect">
            <a:avLst/>
          </a:prstGeom>
        </p:spPr>
      </p:pic>
      <p:pic>
        <p:nvPicPr>
          <p:cNvPr id="17" name="Picture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302000" y="-749300"/>
            <a:ext cx="2025000" cy="2700000"/>
          </a:xfrm>
          <a:prstGeom prst="rect">
            <a:avLst/>
          </a:prstGeom>
        </p:spPr>
      </p:pic>
      <p:pic>
        <p:nvPicPr>
          <p:cNvPr id="18" name="Picture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0" y="-749300"/>
            <a:ext cx="2025000" cy="2700000"/>
          </a:xfrm>
          <a:prstGeom prst="rect">
            <a:avLst/>
          </a:prstGeom>
        </p:spPr>
      </p:pic>
      <p:pic>
        <p:nvPicPr>
          <p:cNvPr id="19" name="Picture 18"/>
          <p:cNvPicPr>
            <a:picLocks noChangeAspect="1"/>
          </p:cNvPicPr>
          <p:nvPr/>
        </p:nvPicPr>
        <p:blipFill rotWithShape="1">
          <a:blip r:embed="rId17"/>
          <a:srcRect l="3619" t="33026" r="79144" b="26001"/>
          <a:stretch/>
        </p:blipFill>
        <p:spPr>
          <a:xfrm>
            <a:off x="1" y="1976100"/>
            <a:ext cx="2019300" cy="2700000"/>
          </a:xfrm>
          <a:prstGeom prst="rect">
            <a:avLst/>
          </a:prstGeom>
        </p:spPr>
      </p:pic>
      <p:pic>
        <p:nvPicPr>
          <p:cNvPr id="20" name="Picture 19"/>
          <p:cNvPicPr>
            <a:picLocks noChangeAspect="1"/>
          </p:cNvPicPr>
          <p:nvPr/>
        </p:nvPicPr>
        <p:blipFill rotWithShape="1">
          <a:blip r:embed="rId18"/>
          <a:srcRect l="3428" t="31164" r="78286" b="26000"/>
          <a:stretch/>
        </p:blipFill>
        <p:spPr>
          <a:xfrm>
            <a:off x="8221861" y="1976100"/>
            <a:ext cx="2049011" cy="2700000"/>
          </a:xfrm>
          <a:prstGeom prst="rect">
            <a:avLst/>
          </a:prstGeom>
        </p:spPr>
      </p:pic>
      <p:pic>
        <p:nvPicPr>
          <p:cNvPr id="21" name="Picture 20"/>
          <p:cNvPicPr>
            <a:picLocks noChangeAspect="1"/>
          </p:cNvPicPr>
          <p:nvPr/>
        </p:nvPicPr>
        <p:blipFill rotWithShape="1">
          <a:blip r:embed="rId19"/>
          <a:srcRect l="3875" t="30666" r="78375" b="26667"/>
          <a:stretch/>
        </p:blipFill>
        <p:spPr>
          <a:xfrm>
            <a:off x="10302764" y="1976100"/>
            <a:ext cx="1996875" cy="2700000"/>
          </a:xfrm>
          <a:prstGeom prst="rect">
            <a:avLst/>
          </a:prstGeom>
        </p:spPr>
      </p:pic>
      <p:sp>
        <p:nvSpPr>
          <p:cNvPr id="22" name="Rectangle 21"/>
          <p:cNvSpPr/>
          <p:nvPr/>
        </p:nvSpPr>
        <p:spPr>
          <a:xfrm>
            <a:off x="-279400" y="-914400"/>
            <a:ext cx="13284200" cy="7772400"/>
          </a:xfrm>
          <a:prstGeom prst="rect">
            <a:avLst/>
          </a:prstGeom>
          <a:solidFill>
            <a:srgbClr val="000000">
              <a:alpha val="60000"/>
            </a:srgbClr>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pic>
        <p:nvPicPr>
          <p:cNvPr id="23" name="Picture 2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793081" y="1151465"/>
            <a:ext cx="4680000" cy="4680000"/>
          </a:xfrm>
          <a:prstGeom prst="ellipse">
            <a:avLst/>
          </a:prstGeom>
        </p:spPr>
      </p:pic>
      <p:sp>
        <p:nvSpPr>
          <p:cNvPr id="24" name="Oval 2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sp>
        <p:nvSpPr>
          <p:cNvPr id="25" name="Rectangle 24"/>
          <p:cNvSpPr/>
          <p:nvPr/>
        </p:nvSpPr>
        <p:spPr>
          <a:xfrm>
            <a:off x="0" y="6488668"/>
            <a:ext cx="1929824" cy="307777"/>
          </a:xfrm>
          <a:prstGeom prst="rect">
            <a:avLst/>
          </a:prstGeom>
          <a:solidFill>
            <a:srgbClr val="000000">
              <a:alpha val="60000"/>
            </a:srgbClr>
          </a:solidFill>
        </p:spPr>
        <p:txBody>
          <a:bodyPr wrap="none">
            <a:spAutoFit/>
          </a:bodyPr>
          <a:lstStyle/>
          <a:p>
            <a:pPr algn="l" rtl="0"/>
            <a:r>
              <a:rPr lang="en-US" sz="1400" dirty="0">
                <a:solidFill>
                  <a:schemeClr val="bg1"/>
                </a:solidFill>
              </a:rPr>
              <a:t>Credit: </a:t>
            </a:r>
            <a:r>
              <a:rPr lang="fa-IR" sz="1400" dirty="0">
                <a:solidFill>
                  <a:schemeClr val="bg1"/>
                </a:solidFill>
              </a:rPr>
              <a:t>faceresearch.org</a:t>
            </a:r>
          </a:p>
        </p:txBody>
      </p:sp>
    </p:spTree>
    <p:extLst>
      <p:ext uri="{BB962C8B-B14F-4D97-AF65-F5344CB8AC3E}">
        <p14:creationId xmlns:p14="http://schemas.microsoft.com/office/powerpoint/2010/main" val="3011119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41600" y="4710669"/>
            <a:ext cx="2025000" cy="27000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1200" y="4710669"/>
            <a:ext cx="2025000" cy="2700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0800" y="4710669"/>
            <a:ext cx="2025000" cy="27000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60400" y="4710669"/>
            <a:ext cx="2025000" cy="270000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302000" y="4710669"/>
            <a:ext cx="2025000" cy="2700000"/>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4710669"/>
            <a:ext cx="2025000" cy="2700000"/>
          </a:xfrm>
          <a:prstGeom prst="rect">
            <a:avLst/>
          </a:prstGeom>
        </p:spPr>
      </p:pic>
      <p:pic>
        <p:nvPicPr>
          <p:cNvPr id="4" name="Picture 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64971" y="1976100"/>
            <a:ext cx="2025000" cy="2700000"/>
          </a:xfrm>
          <a:prstGeom prst="rect">
            <a:avLst/>
          </a:prstGeom>
        </p:spPr>
      </p:pic>
      <p:pic>
        <p:nvPicPr>
          <p:cNvPr id="5" name="Picture 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0400" y="-749300"/>
            <a:ext cx="2025000" cy="2700000"/>
          </a:xfrm>
          <a:prstGeom prst="rect">
            <a:avLst/>
          </a:prstGeom>
        </p:spPr>
      </p:pic>
      <p:pic>
        <p:nvPicPr>
          <p:cNvPr id="6" name="Picture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120800" y="-749300"/>
            <a:ext cx="2025000" cy="2700000"/>
          </a:xfrm>
          <a:prstGeom prst="rect">
            <a:avLst/>
          </a:prstGeom>
        </p:spPr>
      </p:pic>
      <p:pic>
        <p:nvPicPr>
          <p:cNvPr id="7" name="Picture 6"/>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81200" y="-749300"/>
            <a:ext cx="2025000" cy="2700000"/>
          </a:xfrm>
          <a:prstGeom prst="rect">
            <a:avLst/>
          </a:prstGeom>
        </p:spPr>
      </p:pic>
      <p:pic>
        <p:nvPicPr>
          <p:cNvPr id="8" name="Picture 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241600" y="-749300"/>
            <a:ext cx="2025000" cy="2700000"/>
          </a:xfrm>
          <a:prstGeom prst="rect">
            <a:avLst/>
          </a:prstGeom>
        </p:spPr>
      </p:pic>
      <p:pic>
        <p:nvPicPr>
          <p:cNvPr id="9" name="Picture 8"/>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08081" y="1976100"/>
            <a:ext cx="2025000" cy="2700000"/>
          </a:xfrm>
          <a:prstGeom prst="rect">
            <a:avLst/>
          </a:prstGeom>
        </p:spPr>
      </p:pic>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51191" y="1976100"/>
            <a:ext cx="2025000" cy="2700000"/>
          </a:xfrm>
          <a:prstGeom prst="rect">
            <a:avLst/>
          </a:prstGeom>
        </p:spPr>
      </p:pic>
      <p:pic>
        <p:nvPicPr>
          <p:cNvPr id="17" name="Picture 16"/>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02000" y="-749300"/>
            <a:ext cx="2025000" cy="2700000"/>
          </a:xfrm>
          <a:prstGeom prst="rect">
            <a:avLst/>
          </a:prstGeom>
        </p:spPr>
      </p:pic>
      <p:pic>
        <p:nvPicPr>
          <p:cNvPr id="18" name="Picture 1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0" y="-749300"/>
            <a:ext cx="2025000" cy="2700000"/>
          </a:xfrm>
          <a:prstGeom prst="rect">
            <a:avLst/>
          </a:prstGeom>
        </p:spPr>
      </p:pic>
      <p:pic>
        <p:nvPicPr>
          <p:cNvPr id="19" name="Picture 18"/>
          <p:cNvPicPr>
            <a:picLocks noChangeAspect="1"/>
          </p:cNvPicPr>
          <p:nvPr/>
        </p:nvPicPr>
        <p:blipFill rotWithShape="1">
          <a:blip r:embed="rId18"/>
          <a:srcRect l="3619" t="33026" r="79144" b="26001"/>
          <a:stretch/>
        </p:blipFill>
        <p:spPr>
          <a:xfrm>
            <a:off x="1" y="1976100"/>
            <a:ext cx="2019300" cy="2700000"/>
          </a:xfrm>
          <a:prstGeom prst="rect">
            <a:avLst/>
          </a:prstGeom>
        </p:spPr>
      </p:pic>
      <p:pic>
        <p:nvPicPr>
          <p:cNvPr id="20" name="Picture 19"/>
          <p:cNvPicPr>
            <a:picLocks noChangeAspect="1"/>
          </p:cNvPicPr>
          <p:nvPr/>
        </p:nvPicPr>
        <p:blipFill rotWithShape="1">
          <a:blip r:embed="rId19"/>
          <a:srcRect l="3428" t="31164" r="78286" b="26000"/>
          <a:stretch/>
        </p:blipFill>
        <p:spPr>
          <a:xfrm>
            <a:off x="8221861" y="1976100"/>
            <a:ext cx="2049011" cy="2700000"/>
          </a:xfrm>
          <a:prstGeom prst="rect">
            <a:avLst/>
          </a:prstGeom>
        </p:spPr>
      </p:pic>
      <p:pic>
        <p:nvPicPr>
          <p:cNvPr id="21" name="Picture 20"/>
          <p:cNvPicPr>
            <a:picLocks noChangeAspect="1"/>
          </p:cNvPicPr>
          <p:nvPr/>
        </p:nvPicPr>
        <p:blipFill rotWithShape="1">
          <a:blip r:embed="rId20"/>
          <a:srcRect l="3875" t="30666" r="78375" b="26667"/>
          <a:stretch/>
        </p:blipFill>
        <p:spPr>
          <a:xfrm>
            <a:off x="10302764" y="1976100"/>
            <a:ext cx="1996875" cy="2700000"/>
          </a:xfrm>
          <a:prstGeom prst="rect">
            <a:avLst/>
          </a:prstGeom>
        </p:spPr>
      </p:pic>
      <p:sp>
        <p:nvSpPr>
          <p:cNvPr id="22" name="Rectangle 21"/>
          <p:cNvSpPr/>
          <p:nvPr/>
        </p:nvSpPr>
        <p:spPr>
          <a:xfrm>
            <a:off x="-279400" y="-914400"/>
            <a:ext cx="13284200" cy="7772400"/>
          </a:xfrm>
          <a:prstGeom prst="rect">
            <a:avLst/>
          </a:prstGeom>
          <a:solidFill>
            <a:srgbClr val="000000">
              <a:alpha val="30196"/>
            </a:srgbClr>
          </a:solidFill>
        </p:spPr>
        <p:style>
          <a:lnRef idx="2">
            <a:schemeClr val="dk1">
              <a:shade val="50000"/>
            </a:schemeClr>
          </a:lnRef>
          <a:fillRef idx="1">
            <a:schemeClr val="dk1"/>
          </a:fillRef>
          <a:effectRef idx="0">
            <a:schemeClr val="dk1"/>
          </a:effectRef>
          <a:fontRef idx="minor">
            <a:schemeClr val="lt1"/>
          </a:fontRef>
        </p:style>
        <p:txBody>
          <a:bodyPr rtlCol="1" anchor="ctr"/>
          <a:lstStyle/>
          <a:p>
            <a:pPr algn="ctr"/>
            <a:endParaRPr lang="fa-IR"/>
          </a:p>
        </p:txBody>
      </p:sp>
      <p:sp>
        <p:nvSpPr>
          <p:cNvPr id="24" name="Oval 23"/>
          <p:cNvSpPr/>
          <p:nvPr/>
        </p:nvSpPr>
        <p:spPr>
          <a:xfrm>
            <a:off x="3804356" y="1151465"/>
            <a:ext cx="4680000" cy="4680000"/>
          </a:xfrm>
          <a:prstGeom prst="ellipse">
            <a:avLst/>
          </a:prstGeom>
          <a:noFill/>
          <a:ln w="1016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fa-IR"/>
          </a:p>
        </p:txBody>
      </p:sp>
      <p:pic>
        <p:nvPicPr>
          <p:cNvPr id="2052" name="Picture 4" descr="http://faceresearch.org/tomcat/psychomorph/uploads/img4167644827985375334.jpg"/>
          <p:cNvPicPr>
            <a:picLocks noChangeAspect="1" noChangeArrowheads="1"/>
          </p:cNvPicPr>
          <p:nvPr/>
        </p:nvPicPr>
        <p:blipFill rotWithShape="1">
          <a:blip r:embed="rId21">
            <a:extLst>
              <a:ext uri="{28A0092B-C50C-407E-A947-70E740481C1C}">
                <a14:useLocalDpi xmlns:a14="http://schemas.microsoft.com/office/drawing/2010/main" val="0"/>
              </a:ext>
            </a:extLst>
          </a:blip>
          <a:srcRect l="89279" r="722" b="92500"/>
          <a:stretch/>
        </p:blipFill>
        <p:spPr bwMode="auto">
          <a:xfrm>
            <a:off x="3841200" y="1151465"/>
            <a:ext cx="4680000" cy="4680000"/>
          </a:xfrm>
          <a:prstGeom prst="ellipse">
            <a:avLst/>
          </a:prstGeom>
          <a:noFill/>
          <a:extLst>
            <a:ext uri="{909E8E84-426E-40DD-AFC4-6F175D3DCCD1}">
              <a14:hiddenFill xmlns:a14="http://schemas.microsoft.com/office/drawing/2010/main">
                <a:solidFill>
                  <a:srgbClr val="FFFFFF"/>
                </a:solidFill>
              </a14:hiddenFill>
            </a:ext>
          </a:extLst>
        </p:spPr>
      </p:pic>
      <p:pic>
        <p:nvPicPr>
          <p:cNvPr id="2050" name="Picture 2" descr="http://faceresearch.org/tomcat/psychomorph/uploads/img4167644827985375334.jp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391549" y="1136948"/>
            <a:ext cx="3520888" cy="4694517"/>
          </a:xfrm>
          <a:prstGeom prst="ellipse">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0" y="6488668"/>
            <a:ext cx="1929824" cy="307777"/>
          </a:xfrm>
          <a:prstGeom prst="rect">
            <a:avLst/>
          </a:prstGeom>
          <a:solidFill>
            <a:srgbClr val="000000">
              <a:alpha val="60000"/>
            </a:srgbClr>
          </a:solidFill>
        </p:spPr>
        <p:txBody>
          <a:bodyPr wrap="none">
            <a:spAutoFit/>
          </a:bodyPr>
          <a:lstStyle/>
          <a:p>
            <a:pPr algn="l" rtl="0"/>
            <a:r>
              <a:rPr lang="en-US" sz="1400" dirty="0">
                <a:solidFill>
                  <a:schemeClr val="bg1"/>
                </a:solidFill>
              </a:rPr>
              <a:t>Credit: </a:t>
            </a:r>
            <a:r>
              <a:rPr lang="fa-IR" sz="1400" dirty="0">
                <a:solidFill>
                  <a:schemeClr val="bg1"/>
                </a:solidFill>
              </a:rPr>
              <a:t>faceresearch.org</a:t>
            </a:r>
          </a:p>
        </p:txBody>
      </p:sp>
    </p:spTree>
    <p:extLst>
      <p:ext uri="{BB962C8B-B14F-4D97-AF65-F5344CB8AC3E}">
        <p14:creationId xmlns:p14="http://schemas.microsoft.com/office/powerpoint/2010/main" val="37709970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1262</TotalTime>
  <Words>1781</Words>
  <Application>Microsoft Office PowerPoint</Application>
  <PresentationFormat>Widescreen</PresentationFormat>
  <Paragraphs>171</Paragraphs>
  <Slides>24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IRANSans</vt:lpstr>
      <vt:lpstr>Calibri Light</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mnasseri</dc:creator>
  <cp:lastModifiedBy>Mahdi Nasseri</cp:lastModifiedBy>
  <cp:revision>210</cp:revision>
  <dcterms:created xsi:type="dcterms:W3CDTF">2018-09-02T17:53:38Z</dcterms:created>
  <dcterms:modified xsi:type="dcterms:W3CDTF">2023-10-26T05:45:35Z</dcterms:modified>
</cp:coreProperties>
</file>